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2" r:id="rId3"/>
    <p:sldId id="291" r:id="rId4"/>
    <p:sldId id="292" r:id="rId5"/>
    <p:sldId id="293" r:id="rId6"/>
    <p:sldId id="257" r:id="rId7"/>
    <p:sldId id="275" r:id="rId8"/>
    <p:sldId id="264" r:id="rId9"/>
    <p:sldId id="285" r:id="rId10"/>
    <p:sldId id="288" r:id="rId11"/>
    <p:sldId id="287" r:id="rId12"/>
    <p:sldId id="279" r:id="rId13"/>
    <p:sldId id="282" r:id="rId14"/>
    <p:sldId id="280" r:id="rId15"/>
    <p:sldId id="283" r:id="rId16"/>
    <p:sldId id="281" r:id="rId17"/>
    <p:sldId id="28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671" autoAdjust="0"/>
  </p:normalViewPr>
  <p:slideViewPr>
    <p:cSldViewPr>
      <p:cViewPr varScale="1">
        <p:scale>
          <a:sx n="70" d="100"/>
          <a:sy n="70" d="100"/>
        </p:scale>
        <p:origin x="-522" y="-108"/>
      </p:cViewPr>
      <p:guideLst>
        <p:guide orient="horz" pos="2160"/>
        <p:guide pos="2880"/>
      </p:guideLst>
    </p:cSldViewPr>
  </p:slideViewPr>
  <p:outlineViewPr>
    <p:cViewPr>
      <p:scale>
        <a:sx n="33" d="100"/>
        <a:sy n="33" d="100"/>
      </p:scale>
      <p:origin x="48" y="7086"/>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6.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autoTitleDeleted val="1"/>
    <c:plotArea>
      <c:layout/>
      <c:lineChart>
        <c:grouping val="standard"/>
        <c:ser>
          <c:idx val="0"/>
          <c:order val="0"/>
          <c:tx>
            <c:strRef>
              <c:f>Sheet1!$B$1</c:f>
              <c:strCache>
                <c:ptCount val="1"/>
                <c:pt idx="0">
                  <c:v>2011</c:v>
                </c:pt>
              </c:strCache>
            </c:strRef>
          </c:tx>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Sheet1!$B$2:$B$13</c:f>
              <c:numCache>
                <c:formatCode>General</c:formatCode>
                <c:ptCount val="12"/>
                <c:pt idx="3">
                  <c:v>1335</c:v>
                </c:pt>
                <c:pt idx="4">
                  <c:v>2011</c:v>
                </c:pt>
                <c:pt idx="5">
                  <c:v>2588</c:v>
                </c:pt>
                <c:pt idx="6">
                  <c:v>2240</c:v>
                </c:pt>
                <c:pt idx="7">
                  <c:v>1812</c:v>
                </c:pt>
                <c:pt idx="8">
                  <c:v>2013</c:v>
                </c:pt>
                <c:pt idx="9">
                  <c:v>2400</c:v>
                </c:pt>
                <c:pt idx="10">
                  <c:v>1750</c:v>
                </c:pt>
                <c:pt idx="11">
                  <c:v>1984</c:v>
                </c:pt>
              </c:numCache>
            </c:numRef>
          </c:val>
        </c:ser>
        <c:ser>
          <c:idx val="1"/>
          <c:order val="1"/>
          <c:tx>
            <c:strRef>
              <c:f>Sheet1!$C$1</c:f>
              <c:strCache>
                <c:ptCount val="1"/>
                <c:pt idx="0">
                  <c:v>2012</c:v>
                </c:pt>
              </c:strCache>
            </c:strRef>
          </c:tx>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Sheet1!$C$2:$C$13</c:f>
              <c:numCache>
                <c:formatCode>0</c:formatCode>
                <c:ptCount val="12"/>
                <c:pt idx="0">
                  <c:v>2006</c:v>
                </c:pt>
                <c:pt idx="1">
                  <c:v>1990</c:v>
                </c:pt>
                <c:pt idx="2">
                  <c:v>2080</c:v>
                </c:pt>
                <c:pt idx="3">
                  <c:v>2246</c:v>
                </c:pt>
                <c:pt idx="4">
                  <c:v>2289</c:v>
                </c:pt>
                <c:pt idx="5">
                  <c:v>1956</c:v>
                </c:pt>
                <c:pt idx="6">
                  <c:v>2115</c:v>
                </c:pt>
                <c:pt idx="7">
                  <c:v>2020</c:v>
                </c:pt>
                <c:pt idx="8">
                  <c:v>2315</c:v>
                </c:pt>
                <c:pt idx="9">
                  <c:v>2191</c:v>
                </c:pt>
              </c:numCache>
            </c:numRef>
          </c:val>
        </c:ser>
        <c:marker val="1"/>
        <c:axId val="53346304"/>
        <c:axId val="55850880"/>
      </c:lineChart>
      <c:catAx>
        <c:axId val="53346304"/>
        <c:scaling>
          <c:orientation val="minMax"/>
        </c:scaling>
        <c:axPos val="b"/>
        <c:majorTickMark val="none"/>
        <c:tickLblPos val="nextTo"/>
        <c:crossAx val="55850880"/>
        <c:crosses val="autoZero"/>
        <c:auto val="1"/>
        <c:lblAlgn val="ctr"/>
        <c:lblOffset val="100"/>
      </c:catAx>
      <c:valAx>
        <c:axId val="55850880"/>
        <c:scaling>
          <c:orientation val="minMax"/>
        </c:scaling>
        <c:axPos val="l"/>
        <c:majorGridlines/>
        <c:title>
          <c:tx>
            <c:rich>
              <a:bodyPr/>
              <a:lstStyle/>
              <a:p>
                <a:pPr>
                  <a:defRPr/>
                </a:pPr>
                <a:r>
                  <a:rPr lang="en-US" sz="1800" b="1" i="0" baseline="0" dirty="0" smtClean="0">
                    <a:effectLst/>
                  </a:rPr>
                  <a:t>No. of transactions</a:t>
                </a:r>
                <a:endParaRPr lang="en-US" dirty="0">
                  <a:effectLst/>
                </a:endParaRPr>
              </a:p>
            </c:rich>
          </c:tx>
          <c:layout/>
        </c:title>
        <c:numFmt formatCode="General" sourceLinked="1"/>
        <c:majorTickMark val="none"/>
        <c:tickLblPos val="nextTo"/>
        <c:crossAx val="53346304"/>
        <c:crosses val="autoZero"/>
        <c:crossBetween val="between"/>
      </c:valAx>
    </c:plotArea>
    <c:legend>
      <c:legendPos val="r"/>
      <c:layout/>
    </c:legend>
    <c:plotVisOnly val="1"/>
    <c:dispBlanksAs val="gap"/>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autoTitleDeleted val="1"/>
    <c:plotArea>
      <c:layout/>
      <c:lineChart>
        <c:grouping val="standard"/>
        <c:ser>
          <c:idx val="0"/>
          <c:order val="0"/>
          <c:tx>
            <c:strRef>
              <c:f>Sheet1!$B$1</c:f>
              <c:strCache>
                <c:ptCount val="1"/>
                <c:pt idx="0">
                  <c:v>2011</c:v>
                </c:pt>
              </c:strCache>
            </c:strRef>
          </c:tx>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Sheet1!$B$2:$B$13</c:f>
              <c:numCache>
                <c:formatCode>General</c:formatCode>
                <c:ptCount val="12"/>
                <c:pt idx="3">
                  <c:v>16.34</c:v>
                </c:pt>
                <c:pt idx="4">
                  <c:v>21.38</c:v>
                </c:pt>
                <c:pt idx="5">
                  <c:v>14.03</c:v>
                </c:pt>
                <c:pt idx="6">
                  <c:v>17.059999999999999</c:v>
                </c:pt>
                <c:pt idx="7">
                  <c:v>18.97</c:v>
                </c:pt>
                <c:pt idx="8">
                  <c:v>24.919999999999991</c:v>
                </c:pt>
                <c:pt idx="9" formatCode="0.00">
                  <c:v>24.8</c:v>
                </c:pt>
                <c:pt idx="10">
                  <c:v>19.38</c:v>
                </c:pt>
                <c:pt idx="11">
                  <c:v>13.96</c:v>
                </c:pt>
              </c:numCache>
            </c:numRef>
          </c:val>
        </c:ser>
        <c:ser>
          <c:idx val="1"/>
          <c:order val="1"/>
          <c:tx>
            <c:strRef>
              <c:f>Sheet1!$C$1</c:f>
              <c:strCache>
                <c:ptCount val="1"/>
                <c:pt idx="0">
                  <c:v>2012</c:v>
                </c:pt>
              </c:strCache>
            </c:strRef>
          </c:tx>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Sheet1!$C$2:$C$13</c:f>
              <c:numCache>
                <c:formatCode>0.00</c:formatCode>
                <c:ptCount val="12"/>
                <c:pt idx="0">
                  <c:v>21.07</c:v>
                </c:pt>
                <c:pt idx="1">
                  <c:v>14.66</c:v>
                </c:pt>
                <c:pt idx="2">
                  <c:v>23.66</c:v>
                </c:pt>
                <c:pt idx="3">
                  <c:v>26.1</c:v>
                </c:pt>
                <c:pt idx="4">
                  <c:v>21.68</c:v>
                </c:pt>
                <c:pt idx="5">
                  <c:v>18.239999999999988</c:v>
                </c:pt>
                <c:pt idx="6">
                  <c:v>20.85</c:v>
                </c:pt>
                <c:pt idx="7">
                  <c:v>23.25</c:v>
                </c:pt>
                <c:pt idx="8">
                  <c:v>19.86</c:v>
                </c:pt>
                <c:pt idx="9">
                  <c:v>25.59</c:v>
                </c:pt>
              </c:numCache>
            </c:numRef>
          </c:val>
        </c:ser>
        <c:marker val="1"/>
        <c:axId val="68879872"/>
        <c:axId val="68881408"/>
      </c:lineChart>
      <c:catAx>
        <c:axId val="68879872"/>
        <c:scaling>
          <c:orientation val="minMax"/>
        </c:scaling>
        <c:axPos val="b"/>
        <c:majorTickMark val="none"/>
        <c:tickLblPos val="nextTo"/>
        <c:crossAx val="68881408"/>
        <c:crosses val="autoZero"/>
        <c:auto val="1"/>
        <c:lblAlgn val="ctr"/>
        <c:lblOffset val="100"/>
      </c:catAx>
      <c:valAx>
        <c:axId val="68881408"/>
        <c:scaling>
          <c:orientation val="minMax"/>
        </c:scaling>
        <c:axPos val="l"/>
        <c:majorGridlines/>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prstClr val="black"/>
                    </a:solidFill>
                    <a:latin typeface="+mn-lt"/>
                    <a:ea typeface="+mn-ea"/>
                    <a:cs typeface="+mn-cs"/>
                  </a:defRPr>
                </a:pPr>
                <a:r>
                  <a:rPr lang="en-US" sz="1800" b="1" i="0" baseline="0" dirty="0" smtClean="0">
                    <a:effectLst/>
                  </a:rPr>
                  <a:t>Value in billions of MVR</a:t>
                </a:r>
                <a:endParaRPr lang="en-US" b="1" dirty="0" smtClean="0">
                  <a:effectLst/>
                </a:endParaRPr>
              </a:p>
            </c:rich>
          </c:tx>
          <c:layout/>
        </c:title>
        <c:numFmt formatCode="General" sourceLinked="1"/>
        <c:majorTickMark val="none"/>
        <c:tickLblPos val="nextTo"/>
        <c:crossAx val="68879872"/>
        <c:crosses val="autoZero"/>
        <c:crossBetween val="between"/>
      </c:valAx>
    </c:plotArea>
    <c:legend>
      <c:legendPos val="r"/>
      <c:layout/>
    </c:legend>
    <c:plotVisOnly val="1"/>
    <c:dispBlanksAs val="gap"/>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autoTitleDeleted val="1"/>
    <c:plotArea>
      <c:layout/>
      <c:lineChart>
        <c:grouping val="standard"/>
        <c:ser>
          <c:idx val="0"/>
          <c:order val="0"/>
          <c:tx>
            <c:strRef>
              <c:f>Sheet1!$B$1</c:f>
              <c:strCache>
                <c:ptCount val="1"/>
                <c:pt idx="0">
                  <c:v>2011</c:v>
                </c:pt>
              </c:strCache>
            </c:strRef>
          </c:tx>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Sheet1!$B$2:$B$13</c:f>
              <c:numCache>
                <c:formatCode>General</c:formatCode>
                <c:ptCount val="12"/>
                <c:pt idx="3" formatCode="_(* #,##0.00_);_(* \(#,##0.00\);_(* &quot;-&quot;??_);_(@_)">
                  <c:v>62.32</c:v>
                </c:pt>
                <c:pt idx="4" formatCode="_(* #,##0.00_);_(* \(#,##0.00\);_(* &quot;-&quot;??_);_(@_)">
                  <c:v>86.36999999999999</c:v>
                </c:pt>
                <c:pt idx="5" formatCode="_(* #,##0.00_);_(* \(#,##0.00\);_(* &quot;-&quot;??_);_(@_)">
                  <c:v>121.5</c:v>
                </c:pt>
                <c:pt idx="6" formatCode="_(* #,##0.00_);_(* \(#,##0.00\);_(* &quot;-&quot;??_);_(@_)">
                  <c:v>108.89</c:v>
                </c:pt>
                <c:pt idx="7" formatCode="_(* #,##0.00_);_(* \(#,##0.00\);_(* &quot;-&quot;??_);_(@_)">
                  <c:v>105.29</c:v>
                </c:pt>
                <c:pt idx="8" formatCode="_(* #,##0.00_);_(* \(#,##0.00\);_(* &quot;-&quot;??_);_(@_)">
                  <c:v>100.09</c:v>
                </c:pt>
                <c:pt idx="9" formatCode="_(* #,##0.00_);_(* \(#,##0.00\);_(* &quot;-&quot;??_);_(@_)">
                  <c:v>130.06</c:v>
                </c:pt>
                <c:pt idx="10" formatCode="_(* #,##0.00_);_(* \(#,##0.00\);_(* &quot;-&quot;??_);_(@_)">
                  <c:v>106.66</c:v>
                </c:pt>
                <c:pt idx="11" formatCode="_(* #,##0.00_);_(* \(#,##0.00\);_(* &quot;-&quot;??_);_(@_)">
                  <c:v>168.23999999999998</c:v>
                </c:pt>
              </c:numCache>
            </c:numRef>
          </c:val>
        </c:ser>
        <c:ser>
          <c:idx val="1"/>
          <c:order val="1"/>
          <c:tx>
            <c:strRef>
              <c:f>Sheet1!$C$1</c:f>
              <c:strCache>
                <c:ptCount val="1"/>
                <c:pt idx="0">
                  <c:v>2012</c:v>
                </c:pt>
              </c:strCache>
            </c:strRef>
          </c:tx>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Sheet1!$C$2:$C$13</c:f>
              <c:numCache>
                <c:formatCode>0.00</c:formatCode>
                <c:ptCount val="12"/>
                <c:pt idx="0">
                  <c:v>176.59</c:v>
                </c:pt>
                <c:pt idx="1">
                  <c:v>152.55000000000001</c:v>
                </c:pt>
                <c:pt idx="2">
                  <c:v>105.39</c:v>
                </c:pt>
                <c:pt idx="3">
                  <c:v>126.73</c:v>
                </c:pt>
                <c:pt idx="4">
                  <c:v>133.87</c:v>
                </c:pt>
                <c:pt idx="5">
                  <c:v>170.82000000000008</c:v>
                </c:pt>
                <c:pt idx="6">
                  <c:v>197.18</c:v>
                </c:pt>
                <c:pt idx="7">
                  <c:v>172.87</c:v>
                </c:pt>
                <c:pt idx="8">
                  <c:v>192.17</c:v>
                </c:pt>
                <c:pt idx="9">
                  <c:v>194.09</c:v>
                </c:pt>
              </c:numCache>
            </c:numRef>
          </c:val>
        </c:ser>
        <c:marker val="1"/>
        <c:axId val="69085440"/>
        <c:axId val="69087232"/>
      </c:lineChart>
      <c:catAx>
        <c:axId val="69085440"/>
        <c:scaling>
          <c:orientation val="minMax"/>
        </c:scaling>
        <c:axPos val="b"/>
        <c:majorTickMark val="none"/>
        <c:tickLblPos val="nextTo"/>
        <c:crossAx val="69087232"/>
        <c:crosses val="autoZero"/>
        <c:auto val="1"/>
        <c:lblAlgn val="ctr"/>
        <c:lblOffset val="100"/>
      </c:catAx>
      <c:valAx>
        <c:axId val="69087232"/>
        <c:scaling>
          <c:orientation val="minMax"/>
        </c:scaling>
        <c:axPos val="l"/>
        <c:majorGridlines/>
        <c:title>
          <c:tx>
            <c:rich>
              <a:bodyPr/>
              <a:lstStyle/>
              <a:p>
                <a:pPr>
                  <a:defRPr/>
                </a:pPr>
                <a:r>
                  <a:rPr lang="en-US" sz="1800" b="1" i="0" baseline="0" dirty="0" smtClean="0">
                    <a:effectLst/>
                  </a:rPr>
                  <a:t>Value in millions of USD</a:t>
                </a:r>
                <a:endParaRPr lang="en-US" dirty="0">
                  <a:effectLst/>
                </a:endParaRPr>
              </a:p>
            </c:rich>
          </c:tx>
          <c:layout/>
        </c:title>
        <c:numFmt formatCode="General" sourceLinked="1"/>
        <c:majorTickMark val="none"/>
        <c:tickLblPos val="nextTo"/>
        <c:crossAx val="69085440"/>
        <c:crosses val="autoZero"/>
        <c:crossBetween val="between"/>
      </c:valAx>
    </c:plotArea>
    <c:legend>
      <c:legendPos val="r"/>
      <c:layout/>
    </c:legend>
    <c:plotVisOnly val="1"/>
    <c:dispBlanksAs val="gap"/>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autoTitleDeleted val="1"/>
    <c:plotArea>
      <c:layout/>
      <c:lineChart>
        <c:grouping val="standard"/>
        <c:ser>
          <c:idx val="0"/>
          <c:order val="0"/>
          <c:tx>
            <c:strRef>
              <c:f>Sheet1!$B$1</c:f>
              <c:strCache>
                <c:ptCount val="1"/>
                <c:pt idx="0">
                  <c:v>2012</c:v>
                </c:pt>
              </c:strCache>
            </c:strRef>
          </c:tx>
          <c:cat>
            <c:strRef>
              <c:f>Sheet1!$A$2:$A$11</c:f>
              <c:strCache>
                <c:ptCount val="10"/>
                <c:pt idx="0">
                  <c:v>Jan</c:v>
                </c:pt>
                <c:pt idx="1">
                  <c:v>Feb</c:v>
                </c:pt>
                <c:pt idx="2">
                  <c:v>Mar</c:v>
                </c:pt>
                <c:pt idx="3">
                  <c:v>Apr</c:v>
                </c:pt>
                <c:pt idx="4">
                  <c:v>May</c:v>
                </c:pt>
                <c:pt idx="5">
                  <c:v>Jun</c:v>
                </c:pt>
                <c:pt idx="6">
                  <c:v>Jul</c:v>
                </c:pt>
                <c:pt idx="7">
                  <c:v>Aug</c:v>
                </c:pt>
                <c:pt idx="8">
                  <c:v>Sep</c:v>
                </c:pt>
                <c:pt idx="9">
                  <c:v>Oct</c:v>
                </c:pt>
              </c:strCache>
            </c:strRef>
          </c:cat>
          <c:val>
            <c:numRef>
              <c:f>Sheet1!$B$2:$B$11</c:f>
              <c:numCache>
                <c:formatCode>_(* #,##0_);_(* \(#,##0\);_(* "-"??_);_(@_)</c:formatCode>
                <c:ptCount val="10"/>
                <c:pt idx="1">
                  <c:v>1795</c:v>
                </c:pt>
                <c:pt idx="2">
                  <c:v>4446</c:v>
                </c:pt>
                <c:pt idx="3">
                  <c:v>5387</c:v>
                </c:pt>
                <c:pt idx="4">
                  <c:v>4913</c:v>
                </c:pt>
                <c:pt idx="5">
                  <c:v>4603</c:v>
                </c:pt>
                <c:pt idx="6">
                  <c:v>5927</c:v>
                </c:pt>
                <c:pt idx="7">
                  <c:v>5778</c:v>
                </c:pt>
                <c:pt idx="8">
                  <c:v>6060</c:v>
                </c:pt>
                <c:pt idx="9">
                  <c:v>5587</c:v>
                </c:pt>
              </c:numCache>
            </c:numRef>
          </c:val>
        </c:ser>
        <c:marker val="1"/>
        <c:axId val="69166208"/>
        <c:axId val="69167744"/>
      </c:lineChart>
      <c:catAx>
        <c:axId val="69166208"/>
        <c:scaling>
          <c:orientation val="minMax"/>
        </c:scaling>
        <c:axPos val="b"/>
        <c:majorTickMark val="none"/>
        <c:tickLblPos val="nextTo"/>
        <c:crossAx val="69167744"/>
        <c:crosses val="autoZero"/>
        <c:auto val="1"/>
        <c:lblAlgn val="ctr"/>
        <c:lblOffset val="100"/>
      </c:catAx>
      <c:valAx>
        <c:axId val="69167744"/>
        <c:scaling>
          <c:orientation val="minMax"/>
        </c:scaling>
        <c:axPos val="l"/>
        <c:majorGridlines/>
        <c:title>
          <c:tx>
            <c:rich>
              <a:bodyPr/>
              <a:lstStyle/>
              <a:p>
                <a:pPr>
                  <a:defRPr b="1"/>
                </a:pPr>
                <a:r>
                  <a:rPr lang="en-US" sz="1800" b="1" i="0" baseline="0" dirty="0" smtClean="0">
                    <a:effectLst/>
                  </a:rPr>
                  <a:t>No. of transactions</a:t>
                </a:r>
                <a:endParaRPr lang="en-US" b="1" dirty="0">
                  <a:effectLst/>
                </a:endParaRPr>
              </a:p>
            </c:rich>
          </c:tx>
          <c:layout/>
        </c:title>
        <c:numFmt formatCode="General" sourceLinked="1"/>
        <c:majorTickMark val="none"/>
        <c:tickLblPos val="nextTo"/>
        <c:crossAx val="69166208"/>
        <c:crosses val="autoZero"/>
        <c:crossBetween val="between"/>
      </c:valAx>
    </c:plotArea>
    <c:plotVisOnly val="1"/>
    <c:dispBlanksAs val="gap"/>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lineChart>
        <c:grouping val="standard"/>
        <c:ser>
          <c:idx val="0"/>
          <c:order val="0"/>
          <c:tx>
            <c:strRef>
              <c:f>Sheet1!$B$1</c:f>
              <c:strCache>
                <c:ptCount val="1"/>
                <c:pt idx="0">
                  <c:v>2012</c:v>
                </c:pt>
              </c:strCache>
            </c:strRef>
          </c:tx>
          <c:cat>
            <c:strRef>
              <c:f>Sheet1!$A$2:$A$11</c:f>
              <c:strCache>
                <c:ptCount val="10"/>
                <c:pt idx="0">
                  <c:v>Jan</c:v>
                </c:pt>
                <c:pt idx="1">
                  <c:v>Feb</c:v>
                </c:pt>
                <c:pt idx="2">
                  <c:v>Mar</c:v>
                </c:pt>
                <c:pt idx="3">
                  <c:v>Apr</c:v>
                </c:pt>
                <c:pt idx="4">
                  <c:v>May</c:v>
                </c:pt>
                <c:pt idx="5">
                  <c:v>Jun</c:v>
                </c:pt>
                <c:pt idx="6">
                  <c:v>Jul</c:v>
                </c:pt>
                <c:pt idx="7">
                  <c:v>Aug</c:v>
                </c:pt>
                <c:pt idx="8">
                  <c:v>Sep</c:v>
                </c:pt>
                <c:pt idx="9">
                  <c:v>Oct</c:v>
                </c:pt>
              </c:strCache>
            </c:strRef>
          </c:cat>
          <c:val>
            <c:numRef>
              <c:f>Sheet1!$B$2:$B$11</c:f>
              <c:numCache>
                <c:formatCode>_(* #,##0.00_);_(* \(#,##0.00\);_(* "-"??_);_(@_)</c:formatCode>
                <c:ptCount val="10"/>
                <c:pt idx="1">
                  <c:v>29.51</c:v>
                </c:pt>
                <c:pt idx="2">
                  <c:v>48.97</c:v>
                </c:pt>
                <c:pt idx="3">
                  <c:v>53.82</c:v>
                </c:pt>
                <c:pt idx="4">
                  <c:v>46.67</c:v>
                </c:pt>
                <c:pt idx="5">
                  <c:v>48.47</c:v>
                </c:pt>
                <c:pt idx="6">
                  <c:v>62.11</c:v>
                </c:pt>
                <c:pt idx="7">
                  <c:v>47.32</c:v>
                </c:pt>
                <c:pt idx="8">
                  <c:v>59.78</c:v>
                </c:pt>
                <c:pt idx="9">
                  <c:v>50.07</c:v>
                </c:pt>
              </c:numCache>
            </c:numRef>
          </c:val>
        </c:ser>
        <c:marker val="1"/>
        <c:axId val="69463424"/>
        <c:axId val="69502080"/>
      </c:lineChart>
      <c:catAx>
        <c:axId val="69463424"/>
        <c:scaling>
          <c:orientation val="minMax"/>
        </c:scaling>
        <c:axPos val="b"/>
        <c:majorTickMark val="none"/>
        <c:tickLblPos val="nextTo"/>
        <c:crossAx val="69502080"/>
        <c:crosses val="autoZero"/>
        <c:auto val="1"/>
        <c:lblAlgn val="ctr"/>
        <c:lblOffset val="100"/>
      </c:catAx>
      <c:valAx>
        <c:axId val="69502080"/>
        <c:scaling>
          <c:orientation val="minMax"/>
        </c:scaling>
        <c:axPos val="l"/>
        <c:majorGridlines/>
        <c:title>
          <c:tx>
            <c:rich>
              <a:bodyPr/>
              <a:lstStyle/>
              <a:p>
                <a:pPr>
                  <a:defRPr b="1"/>
                </a:pPr>
                <a:r>
                  <a:rPr lang="en-US" sz="1800" b="1" i="0" baseline="0" dirty="0" smtClean="0">
                    <a:effectLst/>
                  </a:rPr>
                  <a:t>Value in millions of MVR</a:t>
                </a:r>
                <a:endParaRPr lang="en-US" b="1" dirty="0">
                  <a:effectLst/>
                </a:endParaRPr>
              </a:p>
            </c:rich>
          </c:tx>
          <c:layout/>
        </c:title>
        <c:numFmt formatCode="General" sourceLinked="1"/>
        <c:majorTickMark val="none"/>
        <c:tickLblPos val="nextTo"/>
        <c:crossAx val="69463424"/>
        <c:crosses val="autoZero"/>
        <c:crossBetween val="between"/>
      </c:valAx>
    </c:plotArea>
    <c:plotVisOnly val="1"/>
    <c:dispBlanksAs val="gap"/>
  </c:chart>
  <c:txPr>
    <a:bodyPr/>
    <a:lstStyle/>
    <a:p>
      <a:pPr>
        <a:defRPr sz="1800"/>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lineChart>
        <c:grouping val="standard"/>
        <c:ser>
          <c:idx val="0"/>
          <c:order val="0"/>
          <c:tx>
            <c:strRef>
              <c:f>Sheet1!$B$1</c:f>
              <c:strCache>
                <c:ptCount val="1"/>
                <c:pt idx="0">
                  <c:v>2012</c:v>
                </c:pt>
              </c:strCache>
            </c:strRef>
          </c:tx>
          <c:cat>
            <c:strRef>
              <c:f>Sheet1!$A$2:$A$11</c:f>
              <c:strCache>
                <c:ptCount val="10"/>
                <c:pt idx="0">
                  <c:v>Jan</c:v>
                </c:pt>
                <c:pt idx="1">
                  <c:v>Feb</c:v>
                </c:pt>
                <c:pt idx="2">
                  <c:v>Mar</c:v>
                </c:pt>
                <c:pt idx="3">
                  <c:v>Apr</c:v>
                </c:pt>
                <c:pt idx="4">
                  <c:v>May</c:v>
                </c:pt>
                <c:pt idx="5">
                  <c:v>Jun</c:v>
                </c:pt>
                <c:pt idx="6">
                  <c:v>Jul</c:v>
                </c:pt>
                <c:pt idx="7">
                  <c:v>Aug</c:v>
                </c:pt>
                <c:pt idx="8">
                  <c:v>Sep</c:v>
                </c:pt>
                <c:pt idx="9">
                  <c:v>Oct</c:v>
                </c:pt>
              </c:strCache>
            </c:strRef>
          </c:cat>
          <c:val>
            <c:numRef>
              <c:f>Sheet1!$B$2:$B$11</c:f>
              <c:numCache>
                <c:formatCode>_(* #,##0.00_);_(* \(#,##0.00\);_(* "-"??_);_(@_)</c:formatCode>
                <c:ptCount val="10"/>
                <c:pt idx="1">
                  <c:v>0.22</c:v>
                </c:pt>
                <c:pt idx="2">
                  <c:v>1.22</c:v>
                </c:pt>
                <c:pt idx="3">
                  <c:v>1.41</c:v>
                </c:pt>
                <c:pt idx="4">
                  <c:v>1.5</c:v>
                </c:pt>
                <c:pt idx="5">
                  <c:v>1.1700000000000006</c:v>
                </c:pt>
                <c:pt idx="6">
                  <c:v>1.73</c:v>
                </c:pt>
                <c:pt idx="7">
                  <c:v>2.11</c:v>
                </c:pt>
                <c:pt idx="8">
                  <c:v>1.85</c:v>
                </c:pt>
                <c:pt idx="9">
                  <c:v>1.81</c:v>
                </c:pt>
              </c:numCache>
            </c:numRef>
          </c:val>
        </c:ser>
        <c:marker val="1"/>
        <c:axId val="76699520"/>
        <c:axId val="76701056"/>
      </c:lineChart>
      <c:catAx>
        <c:axId val="76699520"/>
        <c:scaling>
          <c:orientation val="minMax"/>
        </c:scaling>
        <c:axPos val="b"/>
        <c:majorTickMark val="none"/>
        <c:tickLblPos val="nextTo"/>
        <c:crossAx val="76701056"/>
        <c:crosses val="autoZero"/>
        <c:auto val="1"/>
        <c:lblAlgn val="ctr"/>
        <c:lblOffset val="100"/>
      </c:catAx>
      <c:valAx>
        <c:axId val="76701056"/>
        <c:scaling>
          <c:orientation val="minMax"/>
        </c:scaling>
        <c:axPos val="l"/>
        <c:majorGridlines/>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prstClr val="black"/>
                    </a:solidFill>
                    <a:latin typeface="+mn-lt"/>
                    <a:ea typeface="+mn-ea"/>
                    <a:cs typeface="+mn-cs"/>
                  </a:defRPr>
                </a:pPr>
                <a:r>
                  <a:rPr lang="en-US" sz="1800" b="1" i="0" baseline="0" dirty="0" smtClean="0">
                    <a:effectLst/>
                  </a:rPr>
                  <a:t>Value in millions of USD</a:t>
                </a:r>
                <a:endParaRPr lang="en-US" dirty="0" smtClean="0">
                  <a:effectLst/>
                </a:endParaRPr>
              </a:p>
            </c:rich>
          </c:tx>
          <c:layout/>
        </c:title>
        <c:numFmt formatCode="General" sourceLinked="1"/>
        <c:majorTickMark val="none"/>
        <c:tickLblPos val="nextTo"/>
        <c:crossAx val="76699520"/>
        <c:crosses val="autoZero"/>
        <c:crossBetween val="between"/>
      </c:valAx>
    </c:plotArea>
    <c:plotVisOnly val="1"/>
    <c:dispBlanksAs val="gap"/>
  </c:chart>
  <c:txPr>
    <a:bodyPr/>
    <a:lstStyle/>
    <a:p>
      <a:pPr>
        <a:defRPr sz="1800"/>
      </a:pPr>
      <a:endParaRPr lang="en-US"/>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6A277FF-E09F-4719-86BF-6F7205654175}" type="datetimeFigureOut">
              <a:rPr lang="en-US" smtClean="0"/>
              <a:pPr/>
              <a:t>17-Nov-12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A81DE7-C304-4ED5-8D61-2E212F856B8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A277FF-E09F-4719-86BF-6F7205654175}" type="datetimeFigureOut">
              <a:rPr lang="en-US" smtClean="0"/>
              <a:pPr/>
              <a:t>17-Nov-12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A81DE7-C304-4ED5-8D61-2E212F856B8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6A277FF-E09F-4719-86BF-6F7205654175}" type="datetimeFigureOut">
              <a:rPr lang="en-US" smtClean="0"/>
              <a:pPr/>
              <a:t>17-Nov-12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A81DE7-C304-4ED5-8D61-2E212F856B83}"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A277FF-E09F-4719-86BF-6F7205654175}" type="datetimeFigureOut">
              <a:rPr lang="en-US" smtClean="0"/>
              <a:pPr/>
              <a:t>17-Nov-12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A81DE7-C304-4ED5-8D61-2E212F856B83}"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A277FF-E09F-4719-86BF-6F7205654175}" type="datetimeFigureOut">
              <a:rPr lang="en-US" smtClean="0"/>
              <a:pPr/>
              <a:t>17-Nov-12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A81DE7-C304-4ED5-8D61-2E212F856B8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26A277FF-E09F-4719-86BF-6F7205654175}" type="datetimeFigureOut">
              <a:rPr lang="en-US" smtClean="0"/>
              <a:pPr/>
              <a:t>17-Nov-12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A81DE7-C304-4ED5-8D61-2E212F856B83}"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6A277FF-E09F-4719-86BF-6F7205654175}" type="datetimeFigureOut">
              <a:rPr lang="en-US" smtClean="0"/>
              <a:pPr/>
              <a:t>17-Nov-12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A81DE7-C304-4ED5-8D61-2E212F856B8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6A277FF-E09F-4719-86BF-6F7205654175}" type="datetimeFigureOut">
              <a:rPr lang="en-US" smtClean="0"/>
              <a:pPr/>
              <a:t>17-Nov-12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A81DE7-C304-4ED5-8D61-2E212F856B8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26A277FF-E09F-4719-86BF-6F7205654175}" type="datetimeFigureOut">
              <a:rPr lang="en-US" smtClean="0"/>
              <a:pPr/>
              <a:t>17-Nov-12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A81DE7-C304-4ED5-8D61-2E212F856B8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6A277FF-E09F-4719-86BF-6F7205654175}" type="datetimeFigureOut">
              <a:rPr lang="en-US" smtClean="0"/>
              <a:pPr/>
              <a:t>17-Nov-12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A81DE7-C304-4ED5-8D61-2E212F856B83}"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A277FF-E09F-4719-86BF-6F7205654175}" type="datetimeFigureOut">
              <a:rPr lang="en-US" smtClean="0"/>
              <a:pPr/>
              <a:t>17-Nov-12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A81DE7-C304-4ED5-8D61-2E212F856B83}"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26A277FF-E09F-4719-86BF-6F7205654175}" type="datetimeFigureOut">
              <a:rPr lang="en-US" smtClean="0"/>
              <a:pPr/>
              <a:t>17-Nov-12</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C7A81DE7-C304-4ED5-8D61-2E212F856B83}"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7646" y="1371600"/>
            <a:ext cx="7772400" cy="1780108"/>
          </a:xfrm>
        </p:spPr>
        <p:txBody>
          <a:bodyPr/>
          <a:lstStyle/>
          <a:p>
            <a:r>
              <a:rPr lang="en-US" dirty="0" smtClean="0"/>
              <a:t>Payment and Settlement System in Maldives</a:t>
            </a:r>
            <a:endParaRPr lang="en-US" dirty="0"/>
          </a:p>
        </p:txBody>
      </p:sp>
      <p:sp>
        <p:nvSpPr>
          <p:cNvPr id="3" name="Subtitle 2"/>
          <p:cNvSpPr>
            <a:spLocks noGrp="1"/>
          </p:cNvSpPr>
          <p:nvPr>
            <p:ph type="subTitle" idx="1"/>
          </p:nvPr>
        </p:nvSpPr>
        <p:spPr>
          <a:xfrm>
            <a:off x="1371600" y="4165600"/>
            <a:ext cx="6400800" cy="1473200"/>
          </a:xfrm>
        </p:spPr>
        <p:txBody>
          <a:bodyPr/>
          <a:lstStyle/>
          <a:p>
            <a:r>
              <a:rPr lang="en-US" i="1" dirty="0" smtClean="0"/>
              <a:t>12</a:t>
            </a:r>
            <a:r>
              <a:rPr lang="en-US" i="1" baseline="30000" dirty="0" smtClean="0"/>
              <a:t>th</a:t>
            </a:r>
            <a:r>
              <a:rPr lang="en-US" i="1" dirty="0" smtClean="0"/>
              <a:t> Meeting of SAARC Payments Council</a:t>
            </a:r>
            <a:br>
              <a:rPr lang="en-US" i="1" dirty="0" smtClean="0"/>
            </a:br>
            <a:r>
              <a:rPr lang="en-US" i="1" dirty="0" smtClean="0"/>
              <a:t>Dhaka, Bangladesh</a:t>
            </a:r>
            <a:br>
              <a:rPr lang="en-US" i="1" dirty="0" smtClean="0"/>
            </a:br>
            <a:r>
              <a:rPr lang="en-US" i="1" dirty="0" smtClean="0"/>
              <a:t>18</a:t>
            </a:r>
            <a:r>
              <a:rPr lang="en-US" i="1" baseline="30000" dirty="0" smtClean="0"/>
              <a:t>th</a:t>
            </a:r>
            <a:r>
              <a:rPr lang="en-US" i="1" dirty="0" smtClean="0"/>
              <a:t> November 2012</a:t>
            </a:r>
            <a:endParaRPr lang="en-US" i="1" dirty="0"/>
          </a:p>
        </p:txBody>
      </p:sp>
      <p:pic>
        <p:nvPicPr>
          <p:cNvPr id="11" name="Picture 10" descr="mma_logo_black.wmf"/>
          <p:cNvPicPr>
            <a:picLocks noChangeAspect="1"/>
          </p:cNvPicPr>
          <p:nvPr/>
        </p:nvPicPr>
        <p:blipFill>
          <a:blip r:embed="rId2" cstate="print">
            <a:lum bright="40000" contrast="-40000"/>
          </a:blip>
          <a:stretch>
            <a:fillRect/>
          </a:stretch>
        </p:blipFill>
        <p:spPr>
          <a:xfrm>
            <a:off x="8382000" y="6233887"/>
            <a:ext cx="611579" cy="609599"/>
          </a:xfrm>
          <a:prstGeom prst="rect">
            <a:avLst/>
          </a:prstGeom>
        </p:spPr>
      </p:pic>
      <p:sp>
        <p:nvSpPr>
          <p:cNvPr id="12" name="Footer Placeholder 11"/>
          <p:cNvSpPr>
            <a:spLocks noGrp="1"/>
          </p:cNvSpPr>
          <p:nvPr>
            <p:ph type="ftr" sz="quarter" idx="11"/>
          </p:nvPr>
        </p:nvSpPr>
        <p:spPr>
          <a:xfrm>
            <a:off x="5181600" y="6324600"/>
            <a:ext cx="3352800" cy="365125"/>
          </a:xfrm>
        </p:spPr>
        <p:txBody>
          <a:bodyPr/>
          <a:lstStyle/>
          <a:p>
            <a:r>
              <a:rPr lang="en-US" sz="2000" i="1" dirty="0">
                <a:solidFill>
                  <a:schemeClr val="tx1">
                    <a:lumMod val="50000"/>
                    <a:lumOff val="50000"/>
                  </a:schemeClr>
                </a:solidFill>
              </a:rPr>
              <a:t>Maldives Monetary Authority</a:t>
            </a:r>
          </a:p>
        </p:txBody>
      </p:sp>
    </p:spTree>
    <p:extLst>
      <p:ext uri="{BB962C8B-B14F-4D97-AF65-F5344CB8AC3E}">
        <p14:creationId xmlns:p14="http://schemas.microsoft.com/office/powerpoint/2010/main" xmlns="" val="28167896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514600"/>
            <a:ext cx="8686800" cy="3810000"/>
          </a:xfrm>
        </p:spPr>
        <p:txBody>
          <a:bodyPr>
            <a:normAutofit fontScale="85000" lnSpcReduction="20000"/>
          </a:bodyPr>
          <a:lstStyle/>
          <a:p>
            <a:pPr marL="0" indent="0">
              <a:buNone/>
            </a:pPr>
            <a:r>
              <a:rPr lang="en-US" dirty="0" smtClean="0"/>
              <a:t>Value of MVR </a:t>
            </a:r>
            <a:r>
              <a:rPr lang="en-US" dirty="0"/>
              <a:t>transactions processed through MRTGS System</a:t>
            </a:r>
          </a:p>
          <a:p>
            <a:pPr marL="0" indent="0">
              <a:buNone/>
            </a:pPr>
            <a:endParaRPr lang="en-US" dirty="0"/>
          </a:p>
          <a:p>
            <a:r>
              <a:rPr lang="en-US" dirty="0" smtClean="0"/>
              <a:t>2011 (Apr-Dec)</a:t>
            </a:r>
            <a:endParaRPr lang="en-US" dirty="0"/>
          </a:p>
          <a:p>
            <a:pPr lvl="1"/>
            <a:r>
              <a:rPr lang="en-US" dirty="0" smtClean="0"/>
              <a:t>Average value of transactions processed through the system  is MVR 109.94 million per month</a:t>
            </a:r>
            <a:endParaRPr lang="en-US" dirty="0"/>
          </a:p>
          <a:p>
            <a:pPr lvl="1"/>
            <a:r>
              <a:rPr lang="en-US" dirty="0"/>
              <a:t>H</a:t>
            </a:r>
            <a:r>
              <a:rPr lang="en-US" dirty="0" smtClean="0"/>
              <a:t>ighest in December, </a:t>
            </a:r>
            <a:r>
              <a:rPr lang="en-US" dirty="0"/>
              <a:t>which is </a:t>
            </a:r>
            <a:r>
              <a:rPr lang="en-US" dirty="0" smtClean="0"/>
              <a:t>USD 168.24 million</a:t>
            </a:r>
          </a:p>
          <a:p>
            <a:pPr lvl="1"/>
            <a:r>
              <a:rPr lang="en-US" dirty="0" smtClean="0"/>
              <a:t>Lowest in April , </a:t>
            </a:r>
            <a:r>
              <a:rPr lang="en-US" dirty="0"/>
              <a:t>which is </a:t>
            </a:r>
            <a:r>
              <a:rPr lang="en-US" dirty="0" smtClean="0"/>
              <a:t> USD 62.32 million</a:t>
            </a:r>
            <a:endParaRPr lang="en-US" dirty="0"/>
          </a:p>
          <a:p>
            <a:pPr lvl="1"/>
            <a:endParaRPr lang="en-US" dirty="0"/>
          </a:p>
          <a:p>
            <a:r>
              <a:rPr lang="en-US" dirty="0" smtClean="0"/>
              <a:t>2012 (Jan-Oct)</a:t>
            </a:r>
            <a:endParaRPr lang="en-US" dirty="0"/>
          </a:p>
          <a:p>
            <a:pPr lvl="1"/>
            <a:r>
              <a:rPr lang="en-US" dirty="0"/>
              <a:t>Average value of transactions processed through the system  is </a:t>
            </a:r>
            <a:r>
              <a:rPr lang="en-US" dirty="0" smtClean="0"/>
              <a:t>USD 169.68 million </a:t>
            </a:r>
            <a:r>
              <a:rPr lang="en-US" dirty="0"/>
              <a:t>per month</a:t>
            </a:r>
          </a:p>
          <a:p>
            <a:pPr lvl="1"/>
            <a:r>
              <a:rPr lang="en-US" dirty="0" smtClean="0"/>
              <a:t>Highest in July, </a:t>
            </a:r>
            <a:r>
              <a:rPr lang="en-US" dirty="0"/>
              <a:t>which is </a:t>
            </a:r>
            <a:r>
              <a:rPr lang="en-US" dirty="0" smtClean="0"/>
              <a:t>USD 197.18 million</a:t>
            </a:r>
            <a:endParaRPr lang="en-US" dirty="0"/>
          </a:p>
          <a:p>
            <a:pPr lvl="1"/>
            <a:r>
              <a:rPr lang="en-US" dirty="0" smtClean="0"/>
              <a:t>Lowest in March </a:t>
            </a:r>
            <a:r>
              <a:rPr lang="en-US" dirty="0"/>
              <a:t>, which is  </a:t>
            </a:r>
            <a:r>
              <a:rPr lang="en-US" dirty="0" smtClean="0"/>
              <a:t>USD 105.39 million</a:t>
            </a:r>
            <a:endParaRPr lang="en-US" dirty="0"/>
          </a:p>
          <a:p>
            <a:endParaRPr lang="en-US" dirty="0"/>
          </a:p>
        </p:txBody>
      </p:sp>
      <p:sp>
        <p:nvSpPr>
          <p:cNvPr id="3" name="Title 2"/>
          <p:cNvSpPr>
            <a:spLocks noGrp="1"/>
          </p:cNvSpPr>
          <p:nvPr>
            <p:ph type="title"/>
          </p:nvPr>
        </p:nvSpPr>
        <p:spPr/>
        <p:txBody>
          <a:bodyPr>
            <a:normAutofit/>
          </a:bodyPr>
          <a:lstStyle/>
          <a:p>
            <a:r>
              <a:rPr lang="en-US" sz="3200" dirty="0" smtClean="0"/>
              <a:t>MRTGS Statistics</a:t>
            </a:r>
            <a:r>
              <a:rPr lang="en-US" sz="3200" dirty="0"/>
              <a:t>: </a:t>
            </a:r>
            <a:r>
              <a:rPr lang="en-US" sz="3200" dirty="0" smtClean="0"/>
              <a:t> </a:t>
            </a:r>
            <a:r>
              <a:rPr lang="en-US" sz="2800" dirty="0" smtClean="0"/>
              <a:t>Value of transactions in USD</a:t>
            </a:r>
            <a:endParaRPr lang="en-US" sz="3200" dirty="0"/>
          </a:p>
        </p:txBody>
      </p:sp>
      <p:pic>
        <p:nvPicPr>
          <p:cNvPr id="4" name="Picture 3" descr="mma_logo_black.wmf"/>
          <p:cNvPicPr>
            <a:picLocks noChangeAspect="1"/>
          </p:cNvPicPr>
          <p:nvPr/>
        </p:nvPicPr>
        <p:blipFill>
          <a:blip r:embed="rId2" cstate="print">
            <a:lum bright="40000" contrast="-40000"/>
          </a:blip>
          <a:stretch>
            <a:fillRect/>
          </a:stretch>
        </p:blipFill>
        <p:spPr>
          <a:xfrm>
            <a:off x="8382000" y="6233887"/>
            <a:ext cx="611579" cy="609599"/>
          </a:xfrm>
          <a:prstGeom prst="rect">
            <a:avLst/>
          </a:prstGeom>
        </p:spPr>
      </p:pic>
      <p:sp>
        <p:nvSpPr>
          <p:cNvPr id="5" name="Footer Placeholder 11"/>
          <p:cNvSpPr>
            <a:spLocks noGrp="1"/>
          </p:cNvSpPr>
          <p:nvPr>
            <p:ph type="ftr" sz="quarter" idx="11"/>
          </p:nvPr>
        </p:nvSpPr>
        <p:spPr>
          <a:xfrm>
            <a:off x="5181600" y="6324600"/>
            <a:ext cx="3352800" cy="365125"/>
          </a:xfrm>
        </p:spPr>
        <p:txBody>
          <a:bodyPr/>
          <a:lstStyle/>
          <a:p>
            <a:r>
              <a:rPr lang="en-US" sz="2000" i="1" dirty="0">
                <a:solidFill>
                  <a:schemeClr val="tx1">
                    <a:lumMod val="50000"/>
                    <a:lumOff val="50000"/>
                  </a:schemeClr>
                </a:solidFill>
              </a:rPr>
              <a:t>Maldives Monetary Authority</a:t>
            </a:r>
          </a:p>
        </p:txBody>
      </p:sp>
    </p:spTree>
    <p:extLst>
      <p:ext uri="{BB962C8B-B14F-4D97-AF65-F5344CB8AC3E}">
        <p14:creationId xmlns:p14="http://schemas.microsoft.com/office/powerpoint/2010/main" xmlns="" val="14587888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4268560384"/>
              </p:ext>
            </p:extLst>
          </p:nvPr>
        </p:nvGraphicFramePr>
        <p:xfrm>
          <a:off x="228600" y="2514600"/>
          <a:ext cx="8686800" cy="3611563"/>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2"/>
          <p:cNvSpPr>
            <a:spLocks noGrp="1"/>
          </p:cNvSpPr>
          <p:nvPr>
            <p:ph type="title"/>
          </p:nvPr>
        </p:nvSpPr>
        <p:spPr>
          <a:xfrm>
            <a:off x="457200" y="338328"/>
            <a:ext cx="8229600" cy="1252728"/>
          </a:xfrm>
        </p:spPr>
        <p:txBody>
          <a:bodyPr>
            <a:normAutofit/>
          </a:bodyPr>
          <a:lstStyle/>
          <a:p>
            <a:r>
              <a:rPr lang="en-US" sz="3200" dirty="0" smtClean="0"/>
              <a:t>MRTGS Statistics</a:t>
            </a:r>
            <a:r>
              <a:rPr lang="en-US" sz="3200" dirty="0"/>
              <a:t>: </a:t>
            </a:r>
            <a:r>
              <a:rPr lang="en-US" sz="3200" dirty="0" smtClean="0"/>
              <a:t> </a:t>
            </a:r>
            <a:r>
              <a:rPr lang="en-US" sz="2800" dirty="0"/>
              <a:t>Value of USD transactions processed through MRTGS </a:t>
            </a:r>
            <a:r>
              <a:rPr lang="en-US" sz="2800" dirty="0" smtClean="0"/>
              <a:t>system</a:t>
            </a:r>
            <a:endParaRPr lang="en-US" sz="3200" dirty="0"/>
          </a:p>
        </p:txBody>
      </p:sp>
      <p:pic>
        <p:nvPicPr>
          <p:cNvPr id="5" name="Picture 4" descr="mma_logo_black.wmf"/>
          <p:cNvPicPr>
            <a:picLocks noChangeAspect="1"/>
          </p:cNvPicPr>
          <p:nvPr/>
        </p:nvPicPr>
        <p:blipFill>
          <a:blip r:embed="rId3" cstate="print">
            <a:lum bright="40000" contrast="-40000"/>
          </a:blip>
          <a:stretch>
            <a:fillRect/>
          </a:stretch>
        </p:blipFill>
        <p:spPr>
          <a:xfrm>
            <a:off x="8382000" y="6233887"/>
            <a:ext cx="611579" cy="609599"/>
          </a:xfrm>
          <a:prstGeom prst="rect">
            <a:avLst/>
          </a:prstGeom>
        </p:spPr>
      </p:pic>
      <p:sp>
        <p:nvSpPr>
          <p:cNvPr id="6" name="Footer Placeholder 11"/>
          <p:cNvSpPr>
            <a:spLocks noGrp="1"/>
          </p:cNvSpPr>
          <p:nvPr>
            <p:ph type="ftr" sz="quarter" idx="11"/>
          </p:nvPr>
        </p:nvSpPr>
        <p:spPr>
          <a:xfrm>
            <a:off x="5181600" y="6324600"/>
            <a:ext cx="3352800" cy="365125"/>
          </a:xfrm>
        </p:spPr>
        <p:txBody>
          <a:bodyPr/>
          <a:lstStyle/>
          <a:p>
            <a:r>
              <a:rPr lang="en-US" sz="2000" i="1" dirty="0">
                <a:solidFill>
                  <a:schemeClr val="tx1">
                    <a:lumMod val="50000"/>
                    <a:lumOff val="50000"/>
                  </a:schemeClr>
                </a:solidFill>
              </a:rPr>
              <a:t>Maldives Monetary Authority</a:t>
            </a:r>
          </a:p>
        </p:txBody>
      </p:sp>
    </p:spTree>
    <p:extLst>
      <p:ext uri="{BB962C8B-B14F-4D97-AF65-F5344CB8AC3E}">
        <p14:creationId xmlns:p14="http://schemas.microsoft.com/office/powerpoint/2010/main" xmlns="" val="40982948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590800"/>
            <a:ext cx="8686800" cy="3657600"/>
          </a:xfrm>
        </p:spPr>
        <p:txBody>
          <a:bodyPr>
            <a:normAutofit fontScale="92500" lnSpcReduction="10000"/>
          </a:bodyPr>
          <a:lstStyle/>
          <a:p>
            <a:pPr marL="0" indent="0">
              <a:buNone/>
            </a:pPr>
            <a:r>
              <a:rPr lang="en-US" dirty="0"/>
              <a:t>Volume of transactions processed through ACH System from 2</a:t>
            </a:r>
            <a:r>
              <a:rPr lang="en-US" baseline="30000" dirty="0"/>
              <a:t>nd</a:t>
            </a:r>
            <a:r>
              <a:rPr lang="en-US" dirty="0"/>
              <a:t> February 2012 to 31</a:t>
            </a:r>
            <a:r>
              <a:rPr lang="en-US" baseline="30000" dirty="0"/>
              <a:t>st</a:t>
            </a:r>
            <a:r>
              <a:rPr lang="en-US" dirty="0"/>
              <a:t> October 2012</a:t>
            </a:r>
          </a:p>
          <a:p>
            <a:pPr marL="301943" lvl="1" indent="0">
              <a:buNone/>
            </a:pPr>
            <a:endParaRPr lang="en-US" dirty="0"/>
          </a:p>
          <a:p>
            <a:r>
              <a:rPr lang="en-US" dirty="0"/>
              <a:t>The Direct Credits of ACH was implemented on 2</a:t>
            </a:r>
            <a:r>
              <a:rPr lang="en-US" baseline="30000" dirty="0"/>
              <a:t>nd</a:t>
            </a:r>
            <a:r>
              <a:rPr lang="en-US" dirty="0"/>
              <a:t> Feb 2012</a:t>
            </a:r>
          </a:p>
          <a:p>
            <a:endParaRPr lang="en-US" dirty="0"/>
          </a:p>
          <a:p>
            <a:pPr lvl="1"/>
            <a:r>
              <a:rPr lang="en-US" dirty="0"/>
              <a:t>On average 4,944 transactions are processed through </a:t>
            </a:r>
            <a:r>
              <a:rPr lang="en-US" dirty="0" smtClean="0"/>
              <a:t>ACH per month</a:t>
            </a:r>
          </a:p>
          <a:p>
            <a:pPr lvl="1"/>
            <a:endParaRPr lang="en-US" dirty="0" smtClean="0"/>
          </a:p>
          <a:p>
            <a:pPr lvl="1"/>
            <a:r>
              <a:rPr lang="en-US" dirty="0" smtClean="0"/>
              <a:t>Highest in </a:t>
            </a:r>
            <a:r>
              <a:rPr lang="en-US" dirty="0"/>
              <a:t>September, which is 6,060 </a:t>
            </a:r>
            <a:r>
              <a:rPr lang="en-US" dirty="0" smtClean="0"/>
              <a:t>transactions</a:t>
            </a:r>
          </a:p>
          <a:p>
            <a:pPr lvl="1"/>
            <a:endParaRPr lang="en-US" dirty="0"/>
          </a:p>
          <a:p>
            <a:pPr lvl="1"/>
            <a:r>
              <a:rPr lang="en-US" dirty="0" smtClean="0"/>
              <a:t>Lowest in </a:t>
            </a:r>
            <a:r>
              <a:rPr lang="en-US" dirty="0"/>
              <a:t>June, which is 1,795 transactions</a:t>
            </a:r>
          </a:p>
        </p:txBody>
      </p:sp>
      <p:sp>
        <p:nvSpPr>
          <p:cNvPr id="3" name="Title 2"/>
          <p:cNvSpPr>
            <a:spLocks noGrp="1"/>
          </p:cNvSpPr>
          <p:nvPr>
            <p:ph type="title"/>
          </p:nvPr>
        </p:nvSpPr>
        <p:spPr/>
        <p:txBody>
          <a:bodyPr vert="horz" lIns="91440" tIns="45720" rIns="91440" bIns="45720" rtlCol="0" anchor="ctr">
            <a:normAutofit/>
          </a:bodyPr>
          <a:lstStyle/>
          <a:p>
            <a:r>
              <a:rPr lang="en-US" sz="3200" dirty="0" smtClean="0"/>
              <a:t>ACH statistics</a:t>
            </a:r>
            <a:r>
              <a:rPr lang="en-US" sz="3200" dirty="0"/>
              <a:t>: </a:t>
            </a:r>
            <a:r>
              <a:rPr lang="en-US" sz="3200" dirty="0" smtClean="0"/>
              <a:t> </a:t>
            </a:r>
            <a:r>
              <a:rPr lang="en-US" sz="2800" dirty="0" smtClean="0"/>
              <a:t>Volume of transactions</a:t>
            </a:r>
            <a:endParaRPr lang="en-US" sz="2800" dirty="0"/>
          </a:p>
        </p:txBody>
      </p:sp>
      <p:pic>
        <p:nvPicPr>
          <p:cNvPr id="4" name="Picture 3" descr="mma_logo_black.wmf"/>
          <p:cNvPicPr>
            <a:picLocks noChangeAspect="1"/>
          </p:cNvPicPr>
          <p:nvPr/>
        </p:nvPicPr>
        <p:blipFill>
          <a:blip r:embed="rId2" cstate="print">
            <a:lum bright="40000" contrast="-40000"/>
          </a:blip>
          <a:stretch>
            <a:fillRect/>
          </a:stretch>
        </p:blipFill>
        <p:spPr>
          <a:xfrm>
            <a:off x="8382000" y="6233887"/>
            <a:ext cx="611579" cy="609599"/>
          </a:xfrm>
          <a:prstGeom prst="rect">
            <a:avLst/>
          </a:prstGeom>
        </p:spPr>
      </p:pic>
      <p:sp>
        <p:nvSpPr>
          <p:cNvPr id="5" name="Footer Placeholder 11"/>
          <p:cNvSpPr>
            <a:spLocks noGrp="1"/>
          </p:cNvSpPr>
          <p:nvPr>
            <p:ph type="ftr" sz="quarter" idx="11"/>
          </p:nvPr>
        </p:nvSpPr>
        <p:spPr>
          <a:xfrm>
            <a:off x="5181600" y="6324600"/>
            <a:ext cx="3352800" cy="365125"/>
          </a:xfrm>
        </p:spPr>
        <p:txBody>
          <a:bodyPr/>
          <a:lstStyle/>
          <a:p>
            <a:r>
              <a:rPr lang="en-US" sz="2000" i="1" dirty="0">
                <a:solidFill>
                  <a:schemeClr val="tx1">
                    <a:lumMod val="50000"/>
                    <a:lumOff val="50000"/>
                  </a:schemeClr>
                </a:solidFill>
              </a:rPr>
              <a:t>Maldives Monetary Authority</a:t>
            </a:r>
          </a:p>
        </p:txBody>
      </p:sp>
    </p:spTree>
    <p:extLst>
      <p:ext uri="{BB962C8B-B14F-4D97-AF65-F5344CB8AC3E}">
        <p14:creationId xmlns:p14="http://schemas.microsoft.com/office/powerpoint/2010/main" xmlns="" val="38162495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1466325827"/>
              </p:ext>
            </p:extLst>
          </p:nvPr>
        </p:nvGraphicFramePr>
        <p:xfrm>
          <a:off x="228600" y="2514601"/>
          <a:ext cx="8686800" cy="3505200"/>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2"/>
          <p:cNvSpPr>
            <a:spLocks noGrp="1"/>
          </p:cNvSpPr>
          <p:nvPr>
            <p:ph type="title"/>
          </p:nvPr>
        </p:nvSpPr>
        <p:spPr>
          <a:xfrm>
            <a:off x="457200" y="338328"/>
            <a:ext cx="8229600" cy="1252728"/>
          </a:xfrm>
        </p:spPr>
        <p:txBody>
          <a:bodyPr vert="horz" lIns="91440" tIns="45720" rIns="91440" bIns="45720" rtlCol="0" anchor="ctr">
            <a:normAutofit fontScale="90000"/>
          </a:bodyPr>
          <a:lstStyle/>
          <a:p>
            <a:r>
              <a:rPr lang="en-US" sz="3200" dirty="0"/>
              <a:t>ACH statistics:  </a:t>
            </a:r>
            <a:r>
              <a:rPr lang="en-US" sz="3200" dirty="0" smtClean="0"/>
              <a:t/>
            </a:r>
            <a:br>
              <a:rPr lang="en-US" sz="3200" dirty="0" smtClean="0"/>
            </a:br>
            <a:r>
              <a:rPr lang="en-US" sz="2700" dirty="0" smtClean="0"/>
              <a:t>Volume </a:t>
            </a:r>
            <a:r>
              <a:rPr lang="en-US" sz="2700" dirty="0"/>
              <a:t>of transactions processed through ACH system from </a:t>
            </a:r>
            <a:r>
              <a:rPr lang="en-US" sz="2700" dirty="0" smtClean="0"/>
              <a:t>2nd </a:t>
            </a:r>
            <a:r>
              <a:rPr lang="en-US" sz="2700" dirty="0"/>
              <a:t>Feb to 31st Oct 2012</a:t>
            </a:r>
          </a:p>
        </p:txBody>
      </p:sp>
      <p:pic>
        <p:nvPicPr>
          <p:cNvPr id="5" name="Picture 4" descr="mma_logo_black.wmf"/>
          <p:cNvPicPr>
            <a:picLocks noChangeAspect="1"/>
          </p:cNvPicPr>
          <p:nvPr/>
        </p:nvPicPr>
        <p:blipFill>
          <a:blip r:embed="rId3" cstate="print">
            <a:lum bright="40000" contrast="-40000"/>
          </a:blip>
          <a:stretch>
            <a:fillRect/>
          </a:stretch>
        </p:blipFill>
        <p:spPr>
          <a:xfrm>
            <a:off x="8382000" y="6233887"/>
            <a:ext cx="611579" cy="609599"/>
          </a:xfrm>
          <a:prstGeom prst="rect">
            <a:avLst/>
          </a:prstGeom>
        </p:spPr>
      </p:pic>
      <p:sp>
        <p:nvSpPr>
          <p:cNvPr id="6" name="Footer Placeholder 11"/>
          <p:cNvSpPr>
            <a:spLocks noGrp="1"/>
          </p:cNvSpPr>
          <p:nvPr>
            <p:ph type="ftr" sz="quarter" idx="11"/>
          </p:nvPr>
        </p:nvSpPr>
        <p:spPr>
          <a:xfrm>
            <a:off x="5181600" y="6324600"/>
            <a:ext cx="3352800" cy="365125"/>
          </a:xfrm>
        </p:spPr>
        <p:txBody>
          <a:bodyPr/>
          <a:lstStyle/>
          <a:p>
            <a:r>
              <a:rPr lang="en-US" sz="2000" i="1" dirty="0">
                <a:solidFill>
                  <a:schemeClr val="tx1">
                    <a:lumMod val="50000"/>
                    <a:lumOff val="50000"/>
                  </a:schemeClr>
                </a:solidFill>
              </a:rPr>
              <a:t>Maldives Monetary Authority</a:t>
            </a:r>
          </a:p>
        </p:txBody>
      </p:sp>
    </p:spTree>
    <p:extLst>
      <p:ext uri="{BB962C8B-B14F-4D97-AF65-F5344CB8AC3E}">
        <p14:creationId xmlns:p14="http://schemas.microsoft.com/office/powerpoint/2010/main" xmlns="" val="14321177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590800"/>
            <a:ext cx="8686800" cy="3810000"/>
          </a:xfrm>
        </p:spPr>
        <p:txBody>
          <a:bodyPr>
            <a:normAutofit/>
          </a:bodyPr>
          <a:lstStyle/>
          <a:p>
            <a:r>
              <a:rPr lang="en-US" dirty="0"/>
              <a:t>Value of </a:t>
            </a:r>
            <a:r>
              <a:rPr lang="en-US" dirty="0" smtClean="0"/>
              <a:t>MVR </a:t>
            </a:r>
            <a:r>
              <a:rPr lang="en-US" dirty="0"/>
              <a:t>transactions processed through </a:t>
            </a:r>
            <a:r>
              <a:rPr lang="en-US" dirty="0" smtClean="0"/>
              <a:t>ACH System </a:t>
            </a:r>
            <a:r>
              <a:rPr lang="en-US" dirty="0"/>
              <a:t>from 2</a:t>
            </a:r>
            <a:r>
              <a:rPr lang="en-US" baseline="30000" dirty="0"/>
              <a:t>nd</a:t>
            </a:r>
            <a:r>
              <a:rPr lang="en-US" dirty="0"/>
              <a:t> February 2012 to 31</a:t>
            </a:r>
            <a:r>
              <a:rPr lang="en-US" baseline="30000" dirty="0"/>
              <a:t>st</a:t>
            </a:r>
            <a:r>
              <a:rPr lang="en-US" dirty="0"/>
              <a:t> October </a:t>
            </a:r>
            <a:r>
              <a:rPr lang="en-US" dirty="0" smtClean="0"/>
              <a:t>2012</a:t>
            </a:r>
          </a:p>
          <a:p>
            <a:pPr marL="0" indent="0">
              <a:buNone/>
            </a:pPr>
            <a:endParaRPr lang="en-US" dirty="0"/>
          </a:p>
          <a:p>
            <a:pPr lvl="1"/>
            <a:r>
              <a:rPr lang="en-US" dirty="0" smtClean="0"/>
              <a:t>Average </a:t>
            </a:r>
            <a:r>
              <a:rPr lang="en-US" dirty="0"/>
              <a:t>value of transactions processed through the </a:t>
            </a:r>
            <a:r>
              <a:rPr lang="en-US" dirty="0" smtClean="0"/>
              <a:t>ACH system is MVR 49.64 million per month</a:t>
            </a:r>
          </a:p>
          <a:p>
            <a:pPr lvl="1"/>
            <a:endParaRPr lang="en-US" dirty="0"/>
          </a:p>
          <a:p>
            <a:pPr lvl="1"/>
            <a:r>
              <a:rPr lang="en-US" dirty="0" smtClean="0"/>
              <a:t>Highest </a:t>
            </a:r>
            <a:r>
              <a:rPr lang="en-US" dirty="0"/>
              <a:t>in </a:t>
            </a:r>
            <a:r>
              <a:rPr lang="en-US" dirty="0" smtClean="0"/>
              <a:t>July, </a:t>
            </a:r>
            <a:r>
              <a:rPr lang="en-US" dirty="0"/>
              <a:t>which </a:t>
            </a:r>
            <a:r>
              <a:rPr lang="en-US" dirty="0" smtClean="0"/>
              <a:t>is MVR 62.11 million</a:t>
            </a:r>
          </a:p>
          <a:p>
            <a:pPr lvl="1"/>
            <a:endParaRPr lang="en-US" dirty="0"/>
          </a:p>
          <a:p>
            <a:pPr lvl="1"/>
            <a:r>
              <a:rPr lang="en-US" dirty="0" smtClean="0"/>
              <a:t>Lowest </a:t>
            </a:r>
            <a:r>
              <a:rPr lang="en-US" dirty="0"/>
              <a:t>in </a:t>
            </a:r>
            <a:r>
              <a:rPr lang="en-US" dirty="0" smtClean="0"/>
              <a:t>February, </a:t>
            </a:r>
            <a:r>
              <a:rPr lang="en-US" dirty="0"/>
              <a:t>which is </a:t>
            </a:r>
            <a:r>
              <a:rPr lang="en-US" dirty="0" smtClean="0"/>
              <a:t>MVR 29.51 million</a:t>
            </a:r>
            <a:endParaRPr lang="en-US" dirty="0"/>
          </a:p>
        </p:txBody>
      </p:sp>
      <p:sp>
        <p:nvSpPr>
          <p:cNvPr id="3" name="Title 2"/>
          <p:cNvSpPr>
            <a:spLocks noGrp="1"/>
          </p:cNvSpPr>
          <p:nvPr>
            <p:ph type="title"/>
          </p:nvPr>
        </p:nvSpPr>
        <p:spPr/>
        <p:txBody>
          <a:bodyPr vert="horz" lIns="91440" tIns="45720" rIns="91440" bIns="45720" rtlCol="0" anchor="ctr">
            <a:normAutofit/>
          </a:bodyPr>
          <a:lstStyle/>
          <a:p>
            <a:r>
              <a:rPr lang="en-US" sz="3200" dirty="0" smtClean="0"/>
              <a:t>ACH statistics</a:t>
            </a:r>
            <a:r>
              <a:rPr lang="en-US" sz="3200" dirty="0"/>
              <a:t>: </a:t>
            </a:r>
            <a:r>
              <a:rPr lang="en-US" sz="3200" dirty="0" smtClean="0"/>
              <a:t> </a:t>
            </a:r>
            <a:r>
              <a:rPr lang="en-US" sz="2800" dirty="0" smtClean="0"/>
              <a:t>Value of transactions in MVR</a:t>
            </a:r>
            <a:endParaRPr lang="en-US" sz="2800" dirty="0"/>
          </a:p>
        </p:txBody>
      </p:sp>
      <p:pic>
        <p:nvPicPr>
          <p:cNvPr id="4" name="Picture 3" descr="mma_logo_black.wmf"/>
          <p:cNvPicPr>
            <a:picLocks noChangeAspect="1"/>
          </p:cNvPicPr>
          <p:nvPr/>
        </p:nvPicPr>
        <p:blipFill>
          <a:blip r:embed="rId2" cstate="print">
            <a:lum bright="40000" contrast="-40000"/>
          </a:blip>
          <a:stretch>
            <a:fillRect/>
          </a:stretch>
        </p:blipFill>
        <p:spPr>
          <a:xfrm>
            <a:off x="8382000" y="6233887"/>
            <a:ext cx="611579" cy="609599"/>
          </a:xfrm>
          <a:prstGeom prst="rect">
            <a:avLst/>
          </a:prstGeom>
        </p:spPr>
      </p:pic>
      <p:sp>
        <p:nvSpPr>
          <p:cNvPr id="5" name="Footer Placeholder 11"/>
          <p:cNvSpPr>
            <a:spLocks noGrp="1"/>
          </p:cNvSpPr>
          <p:nvPr>
            <p:ph type="ftr" sz="quarter" idx="11"/>
          </p:nvPr>
        </p:nvSpPr>
        <p:spPr>
          <a:xfrm>
            <a:off x="5181600" y="6324600"/>
            <a:ext cx="3352800" cy="365125"/>
          </a:xfrm>
        </p:spPr>
        <p:txBody>
          <a:bodyPr/>
          <a:lstStyle/>
          <a:p>
            <a:r>
              <a:rPr lang="en-US" sz="2000" i="1" dirty="0">
                <a:solidFill>
                  <a:schemeClr val="tx1">
                    <a:lumMod val="50000"/>
                    <a:lumOff val="50000"/>
                  </a:schemeClr>
                </a:solidFill>
              </a:rPr>
              <a:t>Maldives Monetary Authority</a:t>
            </a:r>
          </a:p>
        </p:txBody>
      </p:sp>
    </p:spTree>
    <p:extLst>
      <p:ext uri="{BB962C8B-B14F-4D97-AF65-F5344CB8AC3E}">
        <p14:creationId xmlns:p14="http://schemas.microsoft.com/office/powerpoint/2010/main" xmlns="" val="14893157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3093268913"/>
              </p:ext>
            </p:extLst>
          </p:nvPr>
        </p:nvGraphicFramePr>
        <p:xfrm>
          <a:off x="228600" y="2590800"/>
          <a:ext cx="8686800" cy="3535363"/>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2"/>
          <p:cNvSpPr>
            <a:spLocks noGrp="1"/>
          </p:cNvSpPr>
          <p:nvPr>
            <p:ph type="title"/>
          </p:nvPr>
        </p:nvSpPr>
        <p:spPr>
          <a:xfrm>
            <a:off x="457200" y="338328"/>
            <a:ext cx="8229600" cy="1252728"/>
          </a:xfrm>
        </p:spPr>
        <p:txBody>
          <a:bodyPr vert="horz" lIns="91440" tIns="45720" rIns="91440" bIns="45720" rtlCol="0" anchor="ctr">
            <a:noAutofit/>
          </a:bodyPr>
          <a:lstStyle/>
          <a:p>
            <a:r>
              <a:rPr lang="en-US" sz="2900" dirty="0"/>
              <a:t>ACH statistics:  </a:t>
            </a:r>
            <a:br>
              <a:rPr lang="en-US" sz="2900" dirty="0"/>
            </a:br>
            <a:r>
              <a:rPr lang="en-US" sz="2400" dirty="0"/>
              <a:t>Value of MVR transactions processed through ACH system from 2nd Feb to 31st Oct 2012</a:t>
            </a:r>
          </a:p>
        </p:txBody>
      </p:sp>
      <p:pic>
        <p:nvPicPr>
          <p:cNvPr id="5" name="Picture 4" descr="mma_logo_black.wmf"/>
          <p:cNvPicPr>
            <a:picLocks noChangeAspect="1"/>
          </p:cNvPicPr>
          <p:nvPr/>
        </p:nvPicPr>
        <p:blipFill>
          <a:blip r:embed="rId3" cstate="print">
            <a:lum bright="40000" contrast="-40000"/>
          </a:blip>
          <a:stretch>
            <a:fillRect/>
          </a:stretch>
        </p:blipFill>
        <p:spPr>
          <a:xfrm>
            <a:off x="8382000" y="6233887"/>
            <a:ext cx="611579" cy="609599"/>
          </a:xfrm>
          <a:prstGeom prst="rect">
            <a:avLst/>
          </a:prstGeom>
        </p:spPr>
      </p:pic>
      <p:sp>
        <p:nvSpPr>
          <p:cNvPr id="6" name="Footer Placeholder 11"/>
          <p:cNvSpPr>
            <a:spLocks noGrp="1"/>
          </p:cNvSpPr>
          <p:nvPr>
            <p:ph type="ftr" sz="quarter" idx="11"/>
          </p:nvPr>
        </p:nvSpPr>
        <p:spPr>
          <a:xfrm>
            <a:off x="5181600" y="6324600"/>
            <a:ext cx="3352800" cy="365125"/>
          </a:xfrm>
        </p:spPr>
        <p:txBody>
          <a:bodyPr/>
          <a:lstStyle/>
          <a:p>
            <a:r>
              <a:rPr lang="en-US" sz="2000" i="1" dirty="0">
                <a:solidFill>
                  <a:schemeClr val="tx1">
                    <a:lumMod val="50000"/>
                    <a:lumOff val="50000"/>
                  </a:schemeClr>
                </a:solidFill>
              </a:rPr>
              <a:t>Maldives Monetary Authority</a:t>
            </a:r>
          </a:p>
        </p:txBody>
      </p:sp>
    </p:spTree>
    <p:extLst>
      <p:ext uri="{BB962C8B-B14F-4D97-AF65-F5344CB8AC3E}">
        <p14:creationId xmlns:p14="http://schemas.microsoft.com/office/powerpoint/2010/main" xmlns="" val="12667976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743200"/>
            <a:ext cx="8686800" cy="3490687"/>
          </a:xfrm>
        </p:spPr>
        <p:txBody>
          <a:bodyPr>
            <a:normAutofit lnSpcReduction="10000"/>
          </a:bodyPr>
          <a:lstStyle/>
          <a:p>
            <a:r>
              <a:rPr lang="en-US" dirty="0"/>
              <a:t>Value of </a:t>
            </a:r>
            <a:r>
              <a:rPr lang="en-US" dirty="0" smtClean="0"/>
              <a:t>USD </a:t>
            </a:r>
            <a:r>
              <a:rPr lang="en-US" dirty="0"/>
              <a:t>transactions processed through </a:t>
            </a:r>
            <a:r>
              <a:rPr lang="en-US" dirty="0" smtClean="0"/>
              <a:t>ACH System </a:t>
            </a:r>
            <a:r>
              <a:rPr lang="en-US" dirty="0"/>
              <a:t>from 2</a:t>
            </a:r>
            <a:r>
              <a:rPr lang="en-US" baseline="30000" dirty="0"/>
              <a:t>nd</a:t>
            </a:r>
            <a:r>
              <a:rPr lang="en-US" dirty="0"/>
              <a:t> February 2012 to 31</a:t>
            </a:r>
            <a:r>
              <a:rPr lang="en-US" baseline="30000" dirty="0"/>
              <a:t>st</a:t>
            </a:r>
            <a:r>
              <a:rPr lang="en-US" dirty="0"/>
              <a:t> October </a:t>
            </a:r>
            <a:r>
              <a:rPr lang="en-US" dirty="0" smtClean="0"/>
              <a:t>2012</a:t>
            </a:r>
          </a:p>
          <a:p>
            <a:pPr marL="0" indent="0">
              <a:buNone/>
            </a:pPr>
            <a:endParaRPr lang="en-US" dirty="0"/>
          </a:p>
          <a:p>
            <a:pPr lvl="1"/>
            <a:r>
              <a:rPr lang="en-US" dirty="0" smtClean="0"/>
              <a:t>Average </a:t>
            </a:r>
            <a:r>
              <a:rPr lang="en-US" dirty="0"/>
              <a:t>value of transactions processed through the </a:t>
            </a:r>
            <a:r>
              <a:rPr lang="en-US" dirty="0" smtClean="0"/>
              <a:t>ACH system is USD 1.00 million per month</a:t>
            </a:r>
          </a:p>
          <a:p>
            <a:pPr lvl="1"/>
            <a:endParaRPr lang="en-US" dirty="0"/>
          </a:p>
          <a:p>
            <a:pPr lvl="1"/>
            <a:r>
              <a:rPr lang="en-US" dirty="0" smtClean="0"/>
              <a:t>Highest </a:t>
            </a:r>
            <a:r>
              <a:rPr lang="en-US" dirty="0"/>
              <a:t>in </a:t>
            </a:r>
            <a:r>
              <a:rPr lang="en-US" dirty="0" smtClean="0"/>
              <a:t>August, </a:t>
            </a:r>
            <a:r>
              <a:rPr lang="en-US" dirty="0"/>
              <a:t>which </a:t>
            </a:r>
            <a:r>
              <a:rPr lang="en-US" dirty="0" smtClean="0"/>
              <a:t>is USD 2.11 million</a:t>
            </a:r>
          </a:p>
          <a:p>
            <a:pPr lvl="1"/>
            <a:endParaRPr lang="en-US" dirty="0"/>
          </a:p>
          <a:p>
            <a:pPr lvl="1"/>
            <a:r>
              <a:rPr lang="en-US" dirty="0" smtClean="0"/>
              <a:t>Lowest </a:t>
            </a:r>
            <a:r>
              <a:rPr lang="en-US" dirty="0"/>
              <a:t>in </a:t>
            </a:r>
            <a:r>
              <a:rPr lang="en-US" dirty="0" smtClean="0"/>
              <a:t>February, </a:t>
            </a:r>
            <a:r>
              <a:rPr lang="en-US" dirty="0"/>
              <a:t>which is </a:t>
            </a:r>
            <a:r>
              <a:rPr lang="en-US" dirty="0" smtClean="0"/>
              <a:t>USD 0.22 million</a:t>
            </a:r>
            <a:endParaRPr lang="en-US" dirty="0"/>
          </a:p>
        </p:txBody>
      </p:sp>
      <p:sp>
        <p:nvSpPr>
          <p:cNvPr id="3" name="Title 2"/>
          <p:cNvSpPr>
            <a:spLocks noGrp="1"/>
          </p:cNvSpPr>
          <p:nvPr>
            <p:ph type="title"/>
          </p:nvPr>
        </p:nvSpPr>
        <p:spPr/>
        <p:txBody>
          <a:bodyPr vert="horz" lIns="91440" tIns="45720" rIns="91440" bIns="45720" rtlCol="0" anchor="ctr">
            <a:normAutofit/>
          </a:bodyPr>
          <a:lstStyle/>
          <a:p>
            <a:r>
              <a:rPr lang="en-US" sz="3200" dirty="0" smtClean="0"/>
              <a:t>ACH statistics</a:t>
            </a:r>
            <a:r>
              <a:rPr lang="en-US" sz="3200" dirty="0"/>
              <a:t>: </a:t>
            </a:r>
            <a:r>
              <a:rPr lang="en-US" sz="3200" dirty="0" smtClean="0"/>
              <a:t> </a:t>
            </a:r>
            <a:r>
              <a:rPr lang="en-US" sz="2800" dirty="0" smtClean="0"/>
              <a:t>Value of transactions in USD</a:t>
            </a:r>
            <a:endParaRPr lang="en-US" sz="2800" dirty="0"/>
          </a:p>
        </p:txBody>
      </p:sp>
      <p:pic>
        <p:nvPicPr>
          <p:cNvPr id="4" name="Picture 3" descr="mma_logo_black.wmf"/>
          <p:cNvPicPr>
            <a:picLocks noChangeAspect="1"/>
          </p:cNvPicPr>
          <p:nvPr/>
        </p:nvPicPr>
        <p:blipFill>
          <a:blip r:embed="rId2" cstate="print">
            <a:lum bright="40000" contrast="-40000"/>
          </a:blip>
          <a:stretch>
            <a:fillRect/>
          </a:stretch>
        </p:blipFill>
        <p:spPr>
          <a:xfrm>
            <a:off x="8382000" y="6233887"/>
            <a:ext cx="611579" cy="609599"/>
          </a:xfrm>
          <a:prstGeom prst="rect">
            <a:avLst/>
          </a:prstGeom>
        </p:spPr>
      </p:pic>
      <p:sp>
        <p:nvSpPr>
          <p:cNvPr id="5" name="Footer Placeholder 11"/>
          <p:cNvSpPr>
            <a:spLocks noGrp="1"/>
          </p:cNvSpPr>
          <p:nvPr>
            <p:ph type="ftr" sz="quarter" idx="11"/>
          </p:nvPr>
        </p:nvSpPr>
        <p:spPr>
          <a:xfrm>
            <a:off x="5181600" y="6324600"/>
            <a:ext cx="3352800" cy="365125"/>
          </a:xfrm>
        </p:spPr>
        <p:txBody>
          <a:bodyPr/>
          <a:lstStyle/>
          <a:p>
            <a:r>
              <a:rPr lang="en-US" sz="2000" i="1" dirty="0">
                <a:solidFill>
                  <a:schemeClr val="tx1">
                    <a:lumMod val="50000"/>
                    <a:lumOff val="50000"/>
                  </a:schemeClr>
                </a:solidFill>
              </a:rPr>
              <a:t>Maldives Monetary Authority</a:t>
            </a:r>
          </a:p>
        </p:txBody>
      </p:sp>
    </p:spTree>
    <p:extLst>
      <p:ext uri="{BB962C8B-B14F-4D97-AF65-F5344CB8AC3E}">
        <p14:creationId xmlns:p14="http://schemas.microsoft.com/office/powerpoint/2010/main" xmlns="" val="34905082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836867706"/>
              </p:ext>
            </p:extLst>
          </p:nvPr>
        </p:nvGraphicFramePr>
        <p:xfrm>
          <a:off x="228600" y="2590800"/>
          <a:ext cx="8686800" cy="3535363"/>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2"/>
          <p:cNvSpPr>
            <a:spLocks noGrp="1"/>
          </p:cNvSpPr>
          <p:nvPr>
            <p:ph type="title"/>
          </p:nvPr>
        </p:nvSpPr>
        <p:spPr>
          <a:xfrm>
            <a:off x="457200" y="338328"/>
            <a:ext cx="8229600" cy="1252728"/>
          </a:xfrm>
        </p:spPr>
        <p:txBody>
          <a:bodyPr vert="horz" lIns="91440" tIns="45720" rIns="91440" bIns="45720" rtlCol="0" anchor="ctr">
            <a:noAutofit/>
          </a:bodyPr>
          <a:lstStyle/>
          <a:p>
            <a:r>
              <a:rPr lang="en-US" sz="2900" dirty="0"/>
              <a:t>ACH statistics:  </a:t>
            </a:r>
            <a:br>
              <a:rPr lang="en-US" sz="2900" dirty="0"/>
            </a:br>
            <a:r>
              <a:rPr lang="en-US" sz="2400" dirty="0"/>
              <a:t>Value of </a:t>
            </a:r>
            <a:r>
              <a:rPr lang="en-US" sz="2400" dirty="0" smtClean="0"/>
              <a:t>USD </a:t>
            </a:r>
            <a:r>
              <a:rPr lang="en-US" sz="2400" dirty="0"/>
              <a:t>transactions processed through ACH system from 2nd Feb to 31st Oct 2012</a:t>
            </a:r>
          </a:p>
        </p:txBody>
      </p:sp>
      <p:pic>
        <p:nvPicPr>
          <p:cNvPr id="5" name="Picture 4" descr="mma_logo_black.wmf"/>
          <p:cNvPicPr>
            <a:picLocks noChangeAspect="1"/>
          </p:cNvPicPr>
          <p:nvPr/>
        </p:nvPicPr>
        <p:blipFill>
          <a:blip r:embed="rId3" cstate="print">
            <a:lum bright="40000" contrast="-40000"/>
          </a:blip>
          <a:stretch>
            <a:fillRect/>
          </a:stretch>
        </p:blipFill>
        <p:spPr>
          <a:xfrm>
            <a:off x="8382000" y="6233887"/>
            <a:ext cx="611579" cy="609599"/>
          </a:xfrm>
          <a:prstGeom prst="rect">
            <a:avLst/>
          </a:prstGeom>
        </p:spPr>
      </p:pic>
      <p:sp>
        <p:nvSpPr>
          <p:cNvPr id="6" name="Footer Placeholder 11"/>
          <p:cNvSpPr>
            <a:spLocks noGrp="1"/>
          </p:cNvSpPr>
          <p:nvPr>
            <p:ph type="ftr" sz="quarter" idx="11"/>
          </p:nvPr>
        </p:nvSpPr>
        <p:spPr>
          <a:xfrm>
            <a:off x="5181600" y="6324600"/>
            <a:ext cx="3352800" cy="365125"/>
          </a:xfrm>
        </p:spPr>
        <p:txBody>
          <a:bodyPr/>
          <a:lstStyle/>
          <a:p>
            <a:r>
              <a:rPr lang="en-US" sz="2000" i="1" dirty="0">
                <a:solidFill>
                  <a:schemeClr val="tx1">
                    <a:lumMod val="50000"/>
                    <a:lumOff val="50000"/>
                  </a:schemeClr>
                </a:solidFill>
              </a:rPr>
              <a:t>Maldives Monetary Authority</a:t>
            </a:r>
          </a:p>
        </p:txBody>
      </p:sp>
    </p:spTree>
    <p:extLst>
      <p:ext uri="{BB962C8B-B14F-4D97-AF65-F5344CB8AC3E}">
        <p14:creationId xmlns:p14="http://schemas.microsoft.com/office/powerpoint/2010/main" xmlns="" val="837362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560637"/>
            <a:ext cx="8686799" cy="3840163"/>
          </a:xfrm>
        </p:spPr>
        <p:txBody>
          <a:bodyPr>
            <a:normAutofit fontScale="92500" lnSpcReduction="10000"/>
          </a:bodyPr>
          <a:lstStyle/>
          <a:p>
            <a:pPr algn="just"/>
            <a:r>
              <a:rPr lang="en-US" dirty="0" smtClean="0"/>
              <a:t>High value and urgent transactions are processed through Maldives Real Time Gross Settlement System.</a:t>
            </a:r>
          </a:p>
          <a:p>
            <a:pPr algn="just"/>
            <a:endParaRPr lang="en-US" dirty="0" smtClean="0"/>
          </a:p>
          <a:p>
            <a:pPr algn="just"/>
            <a:r>
              <a:rPr lang="en-US" dirty="0" smtClean="0"/>
              <a:t>Low value bulk transactions are processed through Automated Clearing House.</a:t>
            </a:r>
          </a:p>
          <a:p>
            <a:pPr algn="just"/>
            <a:endParaRPr lang="en-US" dirty="0" smtClean="0"/>
          </a:p>
          <a:p>
            <a:pPr algn="just"/>
            <a:r>
              <a:rPr lang="en-US" dirty="0" smtClean="0"/>
              <a:t>Currently only Direct Credits are processed through ACH system.</a:t>
            </a:r>
          </a:p>
          <a:p>
            <a:pPr algn="just"/>
            <a:endParaRPr lang="en-US" dirty="0" smtClean="0"/>
          </a:p>
          <a:p>
            <a:pPr algn="just"/>
            <a:r>
              <a:rPr lang="en-US" dirty="0" smtClean="0"/>
              <a:t>The cheque truncation component of ACH is planned to be implemented in early 2013.</a:t>
            </a:r>
            <a:endParaRPr lang="en-US" dirty="0"/>
          </a:p>
          <a:p>
            <a:pPr algn="just"/>
            <a:endParaRPr lang="en-US" dirty="0" smtClean="0"/>
          </a:p>
          <a:p>
            <a:pPr algn="just"/>
            <a:endParaRPr lang="en-US" dirty="0"/>
          </a:p>
        </p:txBody>
      </p:sp>
      <p:sp>
        <p:nvSpPr>
          <p:cNvPr id="3" name="Title 2"/>
          <p:cNvSpPr>
            <a:spLocks noGrp="1"/>
          </p:cNvSpPr>
          <p:nvPr>
            <p:ph type="title"/>
          </p:nvPr>
        </p:nvSpPr>
        <p:spPr/>
        <p:txBody>
          <a:bodyPr/>
          <a:lstStyle/>
          <a:p>
            <a:r>
              <a:rPr lang="en-US" dirty="0" smtClean="0"/>
              <a:t>Payment systems in the Maldives</a:t>
            </a:r>
            <a:endParaRPr lang="en-US" dirty="0"/>
          </a:p>
        </p:txBody>
      </p:sp>
      <p:pic>
        <p:nvPicPr>
          <p:cNvPr id="4" name="Picture 3" descr="mma_logo_black.wmf"/>
          <p:cNvPicPr>
            <a:picLocks noChangeAspect="1"/>
          </p:cNvPicPr>
          <p:nvPr/>
        </p:nvPicPr>
        <p:blipFill>
          <a:blip r:embed="rId2" cstate="print">
            <a:lum bright="40000" contrast="-40000"/>
          </a:blip>
          <a:stretch>
            <a:fillRect/>
          </a:stretch>
        </p:blipFill>
        <p:spPr>
          <a:xfrm>
            <a:off x="8382000" y="6233887"/>
            <a:ext cx="611579" cy="609599"/>
          </a:xfrm>
          <a:prstGeom prst="rect">
            <a:avLst/>
          </a:prstGeom>
        </p:spPr>
      </p:pic>
      <p:sp>
        <p:nvSpPr>
          <p:cNvPr id="5" name="Footer Placeholder 11"/>
          <p:cNvSpPr>
            <a:spLocks noGrp="1"/>
          </p:cNvSpPr>
          <p:nvPr>
            <p:ph type="ftr" sz="quarter" idx="11"/>
          </p:nvPr>
        </p:nvSpPr>
        <p:spPr>
          <a:xfrm>
            <a:off x="5181600" y="6324600"/>
            <a:ext cx="3352800" cy="365125"/>
          </a:xfrm>
        </p:spPr>
        <p:txBody>
          <a:bodyPr/>
          <a:lstStyle/>
          <a:p>
            <a:r>
              <a:rPr lang="en-US" sz="2000" i="1" dirty="0">
                <a:solidFill>
                  <a:schemeClr val="tx1">
                    <a:lumMod val="50000"/>
                    <a:lumOff val="50000"/>
                  </a:schemeClr>
                </a:solidFill>
              </a:rPr>
              <a:t>Maldives Monetary Authority</a:t>
            </a:r>
          </a:p>
        </p:txBody>
      </p:sp>
    </p:spTree>
    <p:extLst>
      <p:ext uri="{BB962C8B-B14F-4D97-AF65-F5344CB8AC3E}">
        <p14:creationId xmlns:p14="http://schemas.microsoft.com/office/powerpoint/2010/main" xmlns="" val="30450714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438400"/>
            <a:ext cx="8686800" cy="3733800"/>
          </a:xfrm>
        </p:spPr>
        <p:txBody>
          <a:bodyPr>
            <a:normAutofit fontScale="85000" lnSpcReduction="20000"/>
          </a:bodyPr>
          <a:lstStyle/>
          <a:p>
            <a:pPr algn="just"/>
            <a:r>
              <a:rPr lang="en-US" dirty="0" smtClean="0"/>
              <a:t>Complex network designed to support four major applications each used by multiple banking institutions.</a:t>
            </a:r>
          </a:p>
          <a:p>
            <a:pPr algn="just">
              <a:buNone/>
            </a:pPr>
            <a:r>
              <a:rPr lang="en-US" dirty="0" smtClean="0"/>
              <a:t> </a:t>
            </a:r>
          </a:p>
          <a:p>
            <a:pPr algn="just"/>
            <a:r>
              <a:rPr lang="en-US" dirty="0" smtClean="0"/>
              <a:t>Project’s IT Team was not equipped to support and manage the MIPS infrastructure.</a:t>
            </a:r>
          </a:p>
          <a:p>
            <a:pPr algn="just">
              <a:buNone/>
            </a:pPr>
            <a:endParaRPr lang="en-US" dirty="0" smtClean="0"/>
          </a:p>
          <a:p>
            <a:r>
              <a:rPr lang="en-US" dirty="0" smtClean="0"/>
              <a:t>Required trainings were given to the Project’s IT Team.</a:t>
            </a:r>
          </a:p>
          <a:p>
            <a:endParaRPr lang="en-US" dirty="0" smtClean="0"/>
          </a:p>
          <a:p>
            <a:r>
              <a:rPr lang="en-US" dirty="0" smtClean="0"/>
              <a:t>Developed Operations Plan for ACH and RTGS</a:t>
            </a:r>
          </a:p>
          <a:p>
            <a:endParaRPr lang="en-US" dirty="0" smtClean="0"/>
          </a:p>
          <a:p>
            <a:r>
              <a:rPr lang="en-US" dirty="0" smtClean="0"/>
              <a:t>Signed support and maintenance agreement for RTGS and ACH with </a:t>
            </a:r>
            <a:r>
              <a:rPr lang="en-US" dirty="0" err="1" smtClean="0"/>
              <a:t>Montran</a:t>
            </a:r>
            <a:endParaRPr lang="en-US" dirty="0" smtClean="0"/>
          </a:p>
        </p:txBody>
      </p:sp>
      <p:sp>
        <p:nvSpPr>
          <p:cNvPr id="3" name="Title 2"/>
          <p:cNvSpPr>
            <a:spLocks noGrp="1"/>
          </p:cNvSpPr>
          <p:nvPr>
            <p:ph type="title"/>
          </p:nvPr>
        </p:nvSpPr>
        <p:spPr/>
        <p:txBody>
          <a:bodyPr vert="horz" lIns="91440" tIns="45720" rIns="91440" bIns="45720" rtlCol="0" anchor="ctr">
            <a:normAutofit fontScale="90000"/>
          </a:bodyPr>
          <a:lstStyle/>
          <a:p>
            <a:r>
              <a:rPr lang="en-US" dirty="0" smtClean="0"/>
              <a:t>Recent Developments in the MIPS </a:t>
            </a:r>
            <a:r>
              <a:rPr lang="en-US" dirty="0" err="1" smtClean="0"/>
              <a:t>infrastucture</a:t>
            </a:r>
            <a:endParaRPr lang="en-US" dirty="0"/>
          </a:p>
        </p:txBody>
      </p:sp>
      <p:pic>
        <p:nvPicPr>
          <p:cNvPr id="4" name="Picture 3" descr="mma_logo_black.wmf"/>
          <p:cNvPicPr>
            <a:picLocks noChangeAspect="1"/>
          </p:cNvPicPr>
          <p:nvPr/>
        </p:nvPicPr>
        <p:blipFill>
          <a:blip r:embed="rId2" cstate="print">
            <a:lum bright="40000" contrast="-40000"/>
          </a:blip>
          <a:stretch>
            <a:fillRect/>
          </a:stretch>
        </p:blipFill>
        <p:spPr>
          <a:xfrm>
            <a:off x="8382000" y="6233887"/>
            <a:ext cx="611579" cy="609599"/>
          </a:xfrm>
          <a:prstGeom prst="rect">
            <a:avLst/>
          </a:prstGeom>
        </p:spPr>
      </p:pic>
      <p:sp>
        <p:nvSpPr>
          <p:cNvPr id="5" name="Footer Placeholder 11"/>
          <p:cNvSpPr>
            <a:spLocks noGrp="1"/>
          </p:cNvSpPr>
          <p:nvPr>
            <p:ph type="ftr" sz="quarter" idx="11"/>
          </p:nvPr>
        </p:nvSpPr>
        <p:spPr>
          <a:xfrm>
            <a:off x="5181600" y="6324600"/>
            <a:ext cx="3352800" cy="365125"/>
          </a:xfrm>
        </p:spPr>
        <p:txBody>
          <a:bodyPr/>
          <a:lstStyle/>
          <a:p>
            <a:r>
              <a:rPr lang="en-US" sz="2000" i="1" dirty="0">
                <a:solidFill>
                  <a:schemeClr val="tx1">
                    <a:lumMod val="50000"/>
                    <a:lumOff val="50000"/>
                  </a:schemeClr>
                </a:solidFill>
              </a:rPr>
              <a:t>Maldives Monetary Authority</a:t>
            </a:r>
          </a:p>
        </p:txBody>
      </p:sp>
    </p:spTree>
    <p:extLst>
      <p:ext uri="{BB962C8B-B14F-4D97-AF65-F5344CB8AC3E}">
        <p14:creationId xmlns:p14="http://schemas.microsoft.com/office/powerpoint/2010/main" xmlns="" val="30388321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438400"/>
            <a:ext cx="8686800" cy="3733800"/>
          </a:xfrm>
        </p:spPr>
        <p:txBody>
          <a:bodyPr>
            <a:normAutofit/>
          </a:bodyPr>
          <a:lstStyle/>
          <a:p>
            <a:pPr algn="just"/>
            <a:r>
              <a:rPr lang="en-US" dirty="0" smtClean="0"/>
              <a:t>Disaster Recovery (DR) Data Center was relocated from the temporary location to its permanent location this year.</a:t>
            </a:r>
          </a:p>
          <a:p>
            <a:pPr algn="just">
              <a:buNone/>
            </a:pPr>
            <a:r>
              <a:rPr lang="en-US" dirty="0" smtClean="0"/>
              <a:t> </a:t>
            </a:r>
          </a:p>
          <a:p>
            <a:pPr algn="just"/>
            <a:r>
              <a:rPr lang="en-US" dirty="0" smtClean="0"/>
              <a:t>DR Data Center setup is now ready and data replication between Primary and DR Center also began this year.</a:t>
            </a:r>
          </a:p>
          <a:p>
            <a:endParaRPr lang="en-US" dirty="0" smtClean="0"/>
          </a:p>
          <a:p>
            <a:r>
              <a:rPr lang="en-US" dirty="0" smtClean="0"/>
              <a:t>DR Centre becomes active only in case of a disaster.</a:t>
            </a:r>
          </a:p>
        </p:txBody>
      </p:sp>
      <p:sp>
        <p:nvSpPr>
          <p:cNvPr id="3" name="Title 2"/>
          <p:cNvSpPr>
            <a:spLocks noGrp="1"/>
          </p:cNvSpPr>
          <p:nvPr>
            <p:ph type="title"/>
          </p:nvPr>
        </p:nvSpPr>
        <p:spPr/>
        <p:txBody>
          <a:bodyPr vert="horz" lIns="91440" tIns="45720" rIns="91440" bIns="45720" rtlCol="0" anchor="ctr">
            <a:normAutofit/>
          </a:bodyPr>
          <a:lstStyle/>
          <a:p>
            <a:r>
              <a:rPr lang="en-US" dirty="0" smtClean="0"/>
              <a:t>Disaster Recovery System</a:t>
            </a:r>
            <a:endParaRPr lang="en-US" dirty="0"/>
          </a:p>
        </p:txBody>
      </p:sp>
      <p:pic>
        <p:nvPicPr>
          <p:cNvPr id="4" name="Picture 3" descr="mma_logo_black.wmf"/>
          <p:cNvPicPr>
            <a:picLocks noChangeAspect="1"/>
          </p:cNvPicPr>
          <p:nvPr/>
        </p:nvPicPr>
        <p:blipFill>
          <a:blip r:embed="rId2" cstate="print">
            <a:lum bright="40000" contrast="-40000"/>
          </a:blip>
          <a:stretch>
            <a:fillRect/>
          </a:stretch>
        </p:blipFill>
        <p:spPr>
          <a:xfrm>
            <a:off x="8382000" y="6233887"/>
            <a:ext cx="611579" cy="609599"/>
          </a:xfrm>
          <a:prstGeom prst="rect">
            <a:avLst/>
          </a:prstGeom>
        </p:spPr>
      </p:pic>
      <p:sp>
        <p:nvSpPr>
          <p:cNvPr id="5" name="Footer Placeholder 11"/>
          <p:cNvSpPr>
            <a:spLocks noGrp="1"/>
          </p:cNvSpPr>
          <p:nvPr>
            <p:ph type="ftr" sz="quarter" idx="11"/>
          </p:nvPr>
        </p:nvSpPr>
        <p:spPr>
          <a:xfrm>
            <a:off x="5181600" y="6324600"/>
            <a:ext cx="3352800" cy="365125"/>
          </a:xfrm>
        </p:spPr>
        <p:txBody>
          <a:bodyPr/>
          <a:lstStyle/>
          <a:p>
            <a:r>
              <a:rPr lang="en-US" sz="2000" i="1" dirty="0">
                <a:solidFill>
                  <a:schemeClr val="tx1">
                    <a:lumMod val="50000"/>
                    <a:lumOff val="50000"/>
                  </a:schemeClr>
                </a:solidFill>
              </a:rPr>
              <a:t>Maldives Monetary Authority</a:t>
            </a:r>
          </a:p>
        </p:txBody>
      </p:sp>
    </p:spTree>
    <p:extLst>
      <p:ext uri="{BB962C8B-B14F-4D97-AF65-F5344CB8AC3E}">
        <p14:creationId xmlns:p14="http://schemas.microsoft.com/office/powerpoint/2010/main" xmlns="" val="30388321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438400"/>
            <a:ext cx="8686800" cy="3733800"/>
          </a:xfrm>
        </p:spPr>
        <p:txBody>
          <a:bodyPr>
            <a:normAutofit/>
          </a:bodyPr>
          <a:lstStyle/>
          <a:p>
            <a:r>
              <a:rPr lang="en-US" dirty="0" smtClean="0"/>
              <a:t>MMA has decided to put up the tested MPS for sale so that a capable third party can run it on a commercial basis.</a:t>
            </a:r>
          </a:p>
          <a:p>
            <a:pPr algn="just"/>
            <a:endParaRPr lang="en-US" dirty="0" smtClean="0"/>
          </a:p>
          <a:p>
            <a:pPr algn="just"/>
            <a:r>
              <a:rPr lang="en-US" dirty="0" smtClean="0"/>
              <a:t>In the absence of clear legal authority for MMA to mandate that all banks connect, it has become difficult to pursue the implementation of Switch. Banks showed little interest to run the EFT Switch as a common switch, hence, the switch could not be launched according to plans.  </a:t>
            </a:r>
          </a:p>
          <a:p>
            <a:pPr algn="just"/>
            <a:endParaRPr lang="en-US" dirty="0" smtClean="0"/>
          </a:p>
          <a:p>
            <a:pPr algn="just"/>
            <a:endParaRPr lang="en-GB" dirty="0"/>
          </a:p>
        </p:txBody>
      </p:sp>
      <p:sp>
        <p:nvSpPr>
          <p:cNvPr id="3" name="Title 2"/>
          <p:cNvSpPr>
            <a:spLocks noGrp="1"/>
          </p:cNvSpPr>
          <p:nvPr>
            <p:ph type="title"/>
          </p:nvPr>
        </p:nvSpPr>
        <p:spPr/>
        <p:txBody>
          <a:bodyPr vert="horz" lIns="91440" tIns="45720" rIns="91440" bIns="45720" rtlCol="0" anchor="ctr">
            <a:normAutofit fontScale="90000"/>
          </a:bodyPr>
          <a:lstStyle/>
          <a:p>
            <a:r>
              <a:rPr lang="en-US" dirty="0" smtClean="0"/>
              <a:t>Mobile Payment System (MPS) and EFT Switch</a:t>
            </a:r>
            <a:endParaRPr lang="en-US" dirty="0"/>
          </a:p>
        </p:txBody>
      </p:sp>
      <p:pic>
        <p:nvPicPr>
          <p:cNvPr id="4" name="Picture 3" descr="mma_logo_black.wmf"/>
          <p:cNvPicPr>
            <a:picLocks noChangeAspect="1"/>
          </p:cNvPicPr>
          <p:nvPr/>
        </p:nvPicPr>
        <p:blipFill>
          <a:blip r:embed="rId2" cstate="print">
            <a:lum bright="40000" contrast="-40000"/>
          </a:blip>
          <a:stretch>
            <a:fillRect/>
          </a:stretch>
        </p:blipFill>
        <p:spPr>
          <a:xfrm>
            <a:off x="8382000" y="6233887"/>
            <a:ext cx="611579" cy="609599"/>
          </a:xfrm>
          <a:prstGeom prst="rect">
            <a:avLst/>
          </a:prstGeom>
        </p:spPr>
      </p:pic>
      <p:sp>
        <p:nvSpPr>
          <p:cNvPr id="5" name="Footer Placeholder 11"/>
          <p:cNvSpPr>
            <a:spLocks noGrp="1"/>
          </p:cNvSpPr>
          <p:nvPr>
            <p:ph type="ftr" sz="quarter" idx="11"/>
          </p:nvPr>
        </p:nvSpPr>
        <p:spPr>
          <a:xfrm>
            <a:off x="5181600" y="6324600"/>
            <a:ext cx="3352800" cy="365125"/>
          </a:xfrm>
        </p:spPr>
        <p:txBody>
          <a:bodyPr/>
          <a:lstStyle/>
          <a:p>
            <a:r>
              <a:rPr lang="en-US" sz="2000" i="1" dirty="0">
                <a:solidFill>
                  <a:schemeClr val="tx1">
                    <a:lumMod val="50000"/>
                    <a:lumOff val="50000"/>
                  </a:schemeClr>
                </a:solidFill>
              </a:rPr>
              <a:t>Maldives Monetary Authority</a:t>
            </a:r>
          </a:p>
        </p:txBody>
      </p:sp>
    </p:spTree>
    <p:extLst>
      <p:ext uri="{BB962C8B-B14F-4D97-AF65-F5344CB8AC3E}">
        <p14:creationId xmlns:p14="http://schemas.microsoft.com/office/powerpoint/2010/main" xmlns="" val="30388321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438400"/>
            <a:ext cx="8686800" cy="4191000"/>
          </a:xfrm>
        </p:spPr>
        <p:txBody>
          <a:bodyPr>
            <a:normAutofit fontScale="92500" lnSpcReduction="10000"/>
          </a:bodyPr>
          <a:lstStyle/>
          <a:p>
            <a:pPr marL="0" indent="0">
              <a:buNone/>
            </a:pPr>
            <a:r>
              <a:rPr lang="en-US" dirty="0" smtClean="0"/>
              <a:t>Volume of transactions processed through MRTGS System</a:t>
            </a:r>
          </a:p>
          <a:p>
            <a:pPr marL="0" indent="0">
              <a:buNone/>
            </a:pPr>
            <a:endParaRPr lang="en-US" dirty="0" smtClean="0"/>
          </a:p>
          <a:p>
            <a:r>
              <a:rPr lang="en-US" dirty="0" smtClean="0"/>
              <a:t>2011 (Apr-Dec)</a:t>
            </a:r>
          </a:p>
          <a:p>
            <a:pPr lvl="1"/>
            <a:r>
              <a:rPr lang="en-US" dirty="0" smtClean="0"/>
              <a:t>On average 2,015 transactions were processed through MRTGS per month</a:t>
            </a:r>
          </a:p>
          <a:p>
            <a:pPr lvl="1"/>
            <a:r>
              <a:rPr lang="en-US" dirty="0" smtClean="0"/>
              <a:t>Highest in June, which is 2,588 transactions</a:t>
            </a:r>
          </a:p>
          <a:p>
            <a:pPr lvl="1"/>
            <a:r>
              <a:rPr lang="en-US" dirty="0" smtClean="0"/>
              <a:t>Lowest </a:t>
            </a:r>
            <a:r>
              <a:rPr lang="en-US" dirty="0"/>
              <a:t>in </a:t>
            </a:r>
            <a:r>
              <a:rPr lang="en-US" dirty="0" smtClean="0"/>
              <a:t>April, </a:t>
            </a:r>
            <a:r>
              <a:rPr lang="en-US" dirty="0"/>
              <a:t>which is </a:t>
            </a:r>
            <a:r>
              <a:rPr lang="en-US" dirty="0" smtClean="0"/>
              <a:t>1,335 transactions</a:t>
            </a:r>
          </a:p>
          <a:p>
            <a:pPr lvl="1"/>
            <a:endParaRPr lang="en-US" dirty="0"/>
          </a:p>
          <a:p>
            <a:r>
              <a:rPr lang="en-US" dirty="0" smtClean="0"/>
              <a:t>2012 (Jan-Oct)</a:t>
            </a:r>
            <a:endParaRPr lang="en-US" dirty="0"/>
          </a:p>
          <a:p>
            <a:pPr lvl="1"/>
            <a:r>
              <a:rPr lang="en-US" dirty="0"/>
              <a:t>On average </a:t>
            </a:r>
            <a:r>
              <a:rPr lang="en-US" dirty="0" smtClean="0"/>
              <a:t>2,121 </a:t>
            </a:r>
            <a:r>
              <a:rPr lang="en-US" dirty="0"/>
              <a:t>transactions </a:t>
            </a:r>
            <a:r>
              <a:rPr lang="en-US" dirty="0" smtClean="0"/>
              <a:t>were </a:t>
            </a:r>
            <a:r>
              <a:rPr lang="en-US" dirty="0"/>
              <a:t>processed through </a:t>
            </a:r>
            <a:r>
              <a:rPr lang="en-US" dirty="0" smtClean="0"/>
              <a:t>MRTGS per month</a:t>
            </a:r>
            <a:endParaRPr lang="en-US" dirty="0"/>
          </a:p>
          <a:p>
            <a:pPr lvl="1"/>
            <a:r>
              <a:rPr lang="en-US" dirty="0" smtClean="0"/>
              <a:t>Highest in September, </a:t>
            </a:r>
            <a:r>
              <a:rPr lang="en-US" dirty="0"/>
              <a:t>which is </a:t>
            </a:r>
            <a:r>
              <a:rPr lang="en-US" dirty="0" smtClean="0"/>
              <a:t>2,315 transactions</a:t>
            </a:r>
            <a:endParaRPr lang="en-US" dirty="0"/>
          </a:p>
          <a:p>
            <a:pPr lvl="1"/>
            <a:r>
              <a:rPr lang="en-US" dirty="0" smtClean="0"/>
              <a:t>Lowest </a:t>
            </a:r>
            <a:r>
              <a:rPr lang="en-US" dirty="0"/>
              <a:t>in </a:t>
            </a:r>
            <a:r>
              <a:rPr lang="en-US" dirty="0" smtClean="0"/>
              <a:t>June, </a:t>
            </a:r>
            <a:r>
              <a:rPr lang="en-US" dirty="0"/>
              <a:t>which is </a:t>
            </a:r>
            <a:r>
              <a:rPr lang="en-US" dirty="0" smtClean="0"/>
              <a:t>1,956 transactions</a:t>
            </a:r>
            <a:endParaRPr lang="en-US" dirty="0"/>
          </a:p>
        </p:txBody>
      </p:sp>
      <p:sp>
        <p:nvSpPr>
          <p:cNvPr id="3" name="Title 2"/>
          <p:cNvSpPr>
            <a:spLocks noGrp="1"/>
          </p:cNvSpPr>
          <p:nvPr>
            <p:ph type="title"/>
          </p:nvPr>
        </p:nvSpPr>
        <p:spPr/>
        <p:txBody>
          <a:bodyPr vert="horz" lIns="91440" tIns="45720" rIns="91440" bIns="45720" rtlCol="0" anchor="ctr">
            <a:normAutofit/>
          </a:bodyPr>
          <a:lstStyle/>
          <a:p>
            <a:r>
              <a:rPr lang="en-US" sz="3200" dirty="0" smtClean="0"/>
              <a:t>MRTGS statistics</a:t>
            </a:r>
            <a:r>
              <a:rPr lang="en-US" sz="3200" dirty="0"/>
              <a:t>: </a:t>
            </a:r>
            <a:r>
              <a:rPr lang="en-US" sz="3200" dirty="0" smtClean="0"/>
              <a:t> </a:t>
            </a:r>
            <a:r>
              <a:rPr lang="en-US" sz="2800" dirty="0" smtClean="0"/>
              <a:t>Volume of transactions</a:t>
            </a:r>
            <a:endParaRPr lang="en-US" sz="2800" dirty="0"/>
          </a:p>
        </p:txBody>
      </p:sp>
      <p:pic>
        <p:nvPicPr>
          <p:cNvPr id="4" name="Picture 3" descr="mma_logo_black.wmf"/>
          <p:cNvPicPr>
            <a:picLocks noChangeAspect="1"/>
          </p:cNvPicPr>
          <p:nvPr/>
        </p:nvPicPr>
        <p:blipFill>
          <a:blip r:embed="rId2" cstate="print">
            <a:lum bright="40000" contrast="-40000"/>
          </a:blip>
          <a:stretch>
            <a:fillRect/>
          </a:stretch>
        </p:blipFill>
        <p:spPr>
          <a:xfrm>
            <a:off x="8382000" y="6233887"/>
            <a:ext cx="611579" cy="609599"/>
          </a:xfrm>
          <a:prstGeom prst="rect">
            <a:avLst/>
          </a:prstGeom>
        </p:spPr>
      </p:pic>
      <p:sp>
        <p:nvSpPr>
          <p:cNvPr id="5" name="Footer Placeholder 11"/>
          <p:cNvSpPr>
            <a:spLocks noGrp="1"/>
          </p:cNvSpPr>
          <p:nvPr>
            <p:ph type="ftr" sz="quarter" idx="11"/>
          </p:nvPr>
        </p:nvSpPr>
        <p:spPr>
          <a:xfrm>
            <a:off x="5181600" y="6324600"/>
            <a:ext cx="3352800" cy="365125"/>
          </a:xfrm>
        </p:spPr>
        <p:txBody>
          <a:bodyPr/>
          <a:lstStyle/>
          <a:p>
            <a:r>
              <a:rPr lang="en-US" sz="2000" i="1" dirty="0">
                <a:solidFill>
                  <a:schemeClr val="tx1">
                    <a:lumMod val="50000"/>
                    <a:lumOff val="50000"/>
                  </a:schemeClr>
                </a:solidFill>
              </a:rPr>
              <a:t>Maldives Monetary Authority</a:t>
            </a:r>
          </a:p>
        </p:txBody>
      </p:sp>
    </p:spTree>
    <p:extLst>
      <p:ext uri="{BB962C8B-B14F-4D97-AF65-F5344CB8AC3E}">
        <p14:creationId xmlns:p14="http://schemas.microsoft.com/office/powerpoint/2010/main" xmlns="" val="23429640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3827909735"/>
              </p:ext>
            </p:extLst>
          </p:nvPr>
        </p:nvGraphicFramePr>
        <p:xfrm>
          <a:off x="228600" y="2514600"/>
          <a:ext cx="8763000" cy="3810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2"/>
          <p:cNvSpPr>
            <a:spLocks noGrp="1"/>
          </p:cNvSpPr>
          <p:nvPr>
            <p:ph type="title"/>
          </p:nvPr>
        </p:nvSpPr>
        <p:spPr>
          <a:xfrm>
            <a:off x="457200" y="338328"/>
            <a:ext cx="8229600" cy="1252728"/>
          </a:xfrm>
        </p:spPr>
        <p:txBody>
          <a:bodyPr vert="horz" lIns="91440" tIns="45720" rIns="91440" bIns="45720" rtlCol="0" anchor="ctr">
            <a:normAutofit/>
          </a:bodyPr>
          <a:lstStyle/>
          <a:p>
            <a:r>
              <a:rPr lang="en-US" sz="3200" dirty="0" smtClean="0"/>
              <a:t>MRTGS statistics</a:t>
            </a:r>
            <a:r>
              <a:rPr lang="en-US" sz="3200" dirty="0"/>
              <a:t>: </a:t>
            </a:r>
            <a:r>
              <a:rPr lang="en-US" sz="3200" dirty="0" smtClean="0"/>
              <a:t> </a:t>
            </a:r>
            <a:r>
              <a:rPr lang="en-US" sz="2800" dirty="0" smtClean="0"/>
              <a:t>Volume of transactions</a:t>
            </a:r>
            <a:endParaRPr lang="en-US" sz="2800" dirty="0"/>
          </a:p>
        </p:txBody>
      </p:sp>
      <p:pic>
        <p:nvPicPr>
          <p:cNvPr id="5" name="Picture 4" descr="mma_logo_black.wmf"/>
          <p:cNvPicPr>
            <a:picLocks noChangeAspect="1"/>
          </p:cNvPicPr>
          <p:nvPr/>
        </p:nvPicPr>
        <p:blipFill>
          <a:blip r:embed="rId3" cstate="print">
            <a:lum bright="40000" contrast="-40000"/>
          </a:blip>
          <a:stretch>
            <a:fillRect/>
          </a:stretch>
        </p:blipFill>
        <p:spPr>
          <a:xfrm>
            <a:off x="8382000" y="6233887"/>
            <a:ext cx="611579" cy="609599"/>
          </a:xfrm>
          <a:prstGeom prst="rect">
            <a:avLst/>
          </a:prstGeom>
        </p:spPr>
      </p:pic>
      <p:sp>
        <p:nvSpPr>
          <p:cNvPr id="6" name="Footer Placeholder 11"/>
          <p:cNvSpPr>
            <a:spLocks noGrp="1"/>
          </p:cNvSpPr>
          <p:nvPr>
            <p:ph type="ftr" sz="quarter" idx="11"/>
          </p:nvPr>
        </p:nvSpPr>
        <p:spPr>
          <a:xfrm>
            <a:off x="5181600" y="6324600"/>
            <a:ext cx="3352800" cy="365125"/>
          </a:xfrm>
        </p:spPr>
        <p:txBody>
          <a:bodyPr/>
          <a:lstStyle/>
          <a:p>
            <a:r>
              <a:rPr lang="en-US" sz="2000" i="1" dirty="0">
                <a:solidFill>
                  <a:schemeClr val="tx1">
                    <a:lumMod val="50000"/>
                    <a:lumOff val="50000"/>
                  </a:schemeClr>
                </a:solidFill>
              </a:rPr>
              <a:t>Maldives Monetary Authority</a:t>
            </a:r>
          </a:p>
        </p:txBody>
      </p:sp>
    </p:spTree>
    <p:extLst>
      <p:ext uri="{BB962C8B-B14F-4D97-AF65-F5344CB8AC3E}">
        <p14:creationId xmlns:p14="http://schemas.microsoft.com/office/powerpoint/2010/main" xmlns="" val="18485964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514600"/>
            <a:ext cx="8686800" cy="3886200"/>
          </a:xfrm>
        </p:spPr>
        <p:txBody>
          <a:bodyPr>
            <a:normAutofit fontScale="85000" lnSpcReduction="20000"/>
          </a:bodyPr>
          <a:lstStyle/>
          <a:p>
            <a:pPr marL="0" indent="0">
              <a:buNone/>
            </a:pPr>
            <a:r>
              <a:rPr lang="en-US" dirty="0" smtClean="0"/>
              <a:t>Value of MVR </a:t>
            </a:r>
            <a:r>
              <a:rPr lang="en-US" dirty="0"/>
              <a:t>transactions processed through MRTGS System</a:t>
            </a:r>
          </a:p>
          <a:p>
            <a:pPr marL="0" indent="0">
              <a:buNone/>
            </a:pPr>
            <a:endParaRPr lang="en-US" dirty="0"/>
          </a:p>
          <a:p>
            <a:r>
              <a:rPr lang="en-US" dirty="0" smtClean="0"/>
              <a:t>2011 (Apr-Dec)</a:t>
            </a:r>
            <a:endParaRPr lang="en-US" dirty="0"/>
          </a:p>
          <a:p>
            <a:pPr lvl="1"/>
            <a:r>
              <a:rPr lang="en-US" dirty="0" smtClean="0"/>
              <a:t>Average value of transactions processed through the system  is MVR 18.98 billion per month</a:t>
            </a:r>
            <a:endParaRPr lang="en-US" dirty="0"/>
          </a:p>
          <a:p>
            <a:pPr lvl="1"/>
            <a:r>
              <a:rPr lang="en-US" dirty="0" smtClean="0"/>
              <a:t>Highest in September, </a:t>
            </a:r>
            <a:r>
              <a:rPr lang="en-US" dirty="0"/>
              <a:t>which is </a:t>
            </a:r>
            <a:r>
              <a:rPr lang="en-US" dirty="0" smtClean="0"/>
              <a:t>MVR 24.92 billion</a:t>
            </a:r>
          </a:p>
          <a:p>
            <a:pPr lvl="1"/>
            <a:r>
              <a:rPr lang="en-US" dirty="0"/>
              <a:t>L</a:t>
            </a:r>
            <a:r>
              <a:rPr lang="en-US" dirty="0" smtClean="0"/>
              <a:t>owest  </a:t>
            </a:r>
            <a:r>
              <a:rPr lang="en-US" dirty="0"/>
              <a:t>in </a:t>
            </a:r>
            <a:r>
              <a:rPr lang="en-US" dirty="0" smtClean="0"/>
              <a:t>December , </a:t>
            </a:r>
            <a:r>
              <a:rPr lang="en-US" dirty="0"/>
              <a:t>which is </a:t>
            </a:r>
            <a:r>
              <a:rPr lang="en-US" dirty="0" smtClean="0"/>
              <a:t> MVR 13.96 billion</a:t>
            </a:r>
            <a:endParaRPr lang="en-US" dirty="0"/>
          </a:p>
          <a:p>
            <a:pPr lvl="1"/>
            <a:endParaRPr lang="en-US" dirty="0"/>
          </a:p>
          <a:p>
            <a:r>
              <a:rPr lang="en-US" dirty="0" smtClean="0"/>
              <a:t>2012 (Jan-Oct)</a:t>
            </a:r>
            <a:endParaRPr lang="en-US" dirty="0"/>
          </a:p>
          <a:p>
            <a:pPr lvl="1"/>
            <a:r>
              <a:rPr lang="en-US" dirty="0"/>
              <a:t>Average value of transactions processed through the system  is MVR </a:t>
            </a:r>
            <a:r>
              <a:rPr lang="en-US" dirty="0" smtClean="0"/>
              <a:t>22.22 </a:t>
            </a:r>
            <a:r>
              <a:rPr lang="en-US" dirty="0"/>
              <a:t>billion per month</a:t>
            </a:r>
          </a:p>
          <a:p>
            <a:pPr lvl="1"/>
            <a:r>
              <a:rPr lang="en-US" dirty="0"/>
              <a:t>H</a:t>
            </a:r>
            <a:r>
              <a:rPr lang="en-US" dirty="0" smtClean="0"/>
              <a:t>ighest </a:t>
            </a:r>
            <a:r>
              <a:rPr lang="en-US" dirty="0"/>
              <a:t>in </a:t>
            </a:r>
            <a:r>
              <a:rPr lang="en-US" dirty="0" smtClean="0"/>
              <a:t>April, </a:t>
            </a:r>
            <a:r>
              <a:rPr lang="en-US" dirty="0"/>
              <a:t>which is MVR </a:t>
            </a:r>
            <a:r>
              <a:rPr lang="en-US" dirty="0" smtClean="0"/>
              <a:t>26.10 </a:t>
            </a:r>
            <a:r>
              <a:rPr lang="en-US" dirty="0"/>
              <a:t>billion</a:t>
            </a:r>
          </a:p>
          <a:p>
            <a:pPr lvl="1"/>
            <a:r>
              <a:rPr lang="en-US" dirty="0"/>
              <a:t>L</a:t>
            </a:r>
            <a:r>
              <a:rPr lang="en-US" dirty="0" smtClean="0"/>
              <a:t>owest  </a:t>
            </a:r>
            <a:r>
              <a:rPr lang="en-US" dirty="0"/>
              <a:t>in </a:t>
            </a:r>
            <a:r>
              <a:rPr lang="en-US" dirty="0" smtClean="0"/>
              <a:t>February </a:t>
            </a:r>
            <a:r>
              <a:rPr lang="en-US" dirty="0"/>
              <a:t>, which is  MVR </a:t>
            </a:r>
            <a:r>
              <a:rPr lang="en-US" dirty="0" smtClean="0"/>
              <a:t>14.66 </a:t>
            </a:r>
            <a:r>
              <a:rPr lang="en-US" dirty="0"/>
              <a:t>billion</a:t>
            </a:r>
          </a:p>
          <a:p>
            <a:endParaRPr lang="en-US" dirty="0"/>
          </a:p>
        </p:txBody>
      </p:sp>
      <p:sp>
        <p:nvSpPr>
          <p:cNvPr id="3" name="Title 2"/>
          <p:cNvSpPr>
            <a:spLocks noGrp="1"/>
          </p:cNvSpPr>
          <p:nvPr>
            <p:ph type="title"/>
          </p:nvPr>
        </p:nvSpPr>
        <p:spPr/>
        <p:txBody>
          <a:bodyPr>
            <a:normAutofit/>
          </a:bodyPr>
          <a:lstStyle/>
          <a:p>
            <a:r>
              <a:rPr lang="en-US" sz="3200" dirty="0" smtClean="0"/>
              <a:t>MRTGS Statistics</a:t>
            </a:r>
            <a:r>
              <a:rPr lang="en-US" sz="3200" dirty="0"/>
              <a:t>: </a:t>
            </a:r>
            <a:r>
              <a:rPr lang="en-US" sz="3200" dirty="0" smtClean="0"/>
              <a:t> </a:t>
            </a:r>
            <a:r>
              <a:rPr lang="en-US" sz="2800" dirty="0" smtClean="0"/>
              <a:t>Value of transactions in MVR</a:t>
            </a:r>
            <a:endParaRPr lang="en-US" sz="3200" dirty="0"/>
          </a:p>
        </p:txBody>
      </p:sp>
      <p:pic>
        <p:nvPicPr>
          <p:cNvPr id="4" name="Picture 3" descr="mma_logo_black.wmf"/>
          <p:cNvPicPr>
            <a:picLocks noChangeAspect="1"/>
          </p:cNvPicPr>
          <p:nvPr/>
        </p:nvPicPr>
        <p:blipFill>
          <a:blip r:embed="rId2" cstate="print">
            <a:lum bright="40000" contrast="-40000"/>
          </a:blip>
          <a:stretch>
            <a:fillRect/>
          </a:stretch>
        </p:blipFill>
        <p:spPr>
          <a:xfrm>
            <a:off x="8382000" y="6233887"/>
            <a:ext cx="611579" cy="609599"/>
          </a:xfrm>
          <a:prstGeom prst="rect">
            <a:avLst/>
          </a:prstGeom>
        </p:spPr>
      </p:pic>
      <p:sp>
        <p:nvSpPr>
          <p:cNvPr id="5" name="Footer Placeholder 11"/>
          <p:cNvSpPr>
            <a:spLocks noGrp="1"/>
          </p:cNvSpPr>
          <p:nvPr>
            <p:ph type="ftr" sz="quarter" idx="11"/>
          </p:nvPr>
        </p:nvSpPr>
        <p:spPr>
          <a:xfrm>
            <a:off x="5181600" y="6324600"/>
            <a:ext cx="3352800" cy="365125"/>
          </a:xfrm>
        </p:spPr>
        <p:txBody>
          <a:bodyPr/>
          <a:lstStyle/>
          <a:p>
            <a:r>
              <a:rPr lang="en-US" sz="2000" i="1" dirty="0">
                <a:solidFill>
                  <a:schemeClr val="tx1">
                    <a:lumMod val="50000"/>
                    <a:lumOff val="50000"/>
                  </a:schemeClr>
                </a:solidFill>
              </a:rPr>
              <a:t>Maldives Monetary Authority</a:t>
            </a:r>
          </a:p>
        </p:txBody>
      </p:sp>
    </p:spTree>
    <p:extLst>
      <p:ext uri="{BB962C8B-B14F-4D97-AF65-F5344CB8AC3E}">
        <p14:creationId xmlns:p14="http://schemas.microsoft.com/office/powerpoint/2010/main" xmlns="" val="24176643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1078877666"/>
              </p:ext>
            </p:extLst>
          </p:nvPr>
        </p:nvGraphicFramePr>
        <p:xfrm>
          <a:off x="228600" y="2438401"/>
          <a:ext cx="8686800" cy="3581400"/>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2"/>
          <p:cNvSpPr>
            <a:spLocks noGrp="1"/>
          </p:cNvSpPr>
          <p:nvPr>
            <p:ph type="title"/>
          </p:nvPr>
        </p:nvSpPr>
        <p:spPr>
          <a:xfrm>
            <a:off x="457200" y="381000"/>
            <a:ext cx="8229600" cy="1252728"/>
          </a:xfrm>
        </p:spPr>
        <p:txBody>
          <a:bodyPr>
            <a:normAutofit/>
          </a:bodyPr>
          <a:lstStyle/>
          <a:p>
            <a:r>
              <a:rPr lang="en-US" sz="3200" dirty="0" smtClean="0"/>
              <a:t>MRTGS Statistics</a:t>
            </a:r>
            <a:r>
              <a:rPr lang="en-US" sz="3200" dirty="0"/>
              <a:t>: </a:t>
            </a:r>
            <a:r>
              <a:rPr lang="en-US" sz="3200" dirty="0" smtClean="0"/>
              <a:t> </a:t>
            </a:r>
            <a:r>
              <a:rPr lang="en-US" sz="2700" dirty="0"/>
              <a:t>Value of MVR transactions processed through MRTGS </a:t>
            </a:r>
            <a:r>
              <a:rPr lang="en-US" sz="2700" dirty="0" smtClean="0"/>
              <a:t>system</a:t>
            </a:r>
            <a:endParaRPr lang="en-US" sz="3200" dirty="0"/>
          </a:p>
        </p:txBody>
      </p:sp>
      <p:pic>
        <p:nvPicPr>
          <p:cNvPr id="5" name="Picture 4" descr="mma_logo_black.wmf"/>
          <p:cNvPicPr>
            <a:picLocks noChangeAspect="1"/>
          </p:cNvPicPr>
          <p:nvPr/>
        </p:nvPicPr>
        <p:blipFill>
          <a:blip r:embed="rId3" cstate="print">
            <a:lum bright="40000" contrast="-40000"/>
          </a:blip>
          <a:stretch>
            <a:fillRect/>
          </a:stretch>
        </p:blipFill>
        <p:spPr>
          <a:xfrm>
            <a:off x="8382000" y="6233887"/>
            <a:ext cx="611579" cy="609599"/>
          </a:xfrm>
          <a:prstGeom prst="rect">
            <a:avLst/>
          </a:prstGeom>
        </p:spPr>
      </p:pic>
      <p:sp>
        <p:nvSpPr>
          <p:cNvPr id="6" name="Footer Placeholder 11"/>
          <p:cNvSpPr>
            <a:spLocks noGrp="1"/>
          </p:cNvSpPr>
          <p:nvPr>
            <p:ph type="ftr" sz="quarter" idx="11"/>
          </p:nvPr>
        </p:nvSpPr>
        <p:spPr>
          <a:xfrm>
            <a:off x="5181600" y="6324600"/>
            <a:ext cx="3352800" cy="365125"/>
          </a:xfrm>
        </p:spPr>
        <p:txBody>
          <a:bodyPr/>
          <a:lstStyle/>
          <a:p>
            <a:r>
              <a:rPr lang="en-US" sz="2000" i="1" dirty="0">
                <a:solidFill>
                  <a:schemeClr val="tx1">
                    <a:lumMod val="50000"/>
                    <a:lumOff val="50000"/>
                  </a:schemeClr>
                </a:solidFill>
              </a:rPr>
              <a:t>Maldives Monetary Authority</a:t>
            </a:r>
          </a:p>
        </p:txBody>
      </p:sp>
    </p:spTree>
    <p:extLst>
      <p:ext uri="{BB962C8B-B14F-4D97-AF65-F5344CB8AC3E}">
        <p14:creationId xmlns:p14="http://schemas.microsoft.com/office/powerpoint/2010/main" xmlns="" val="228944750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692</TotalTime>
  <Words>811</Words>
  <Application>Microsoft Office PowerPoint</Application>
  <PresentationFormat>On-screen Show (4:3)</PresentationFormat>
  <Paragraphs>121</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Waveform</vt:lpstr>
      <vt:lpstr>Payment and Settlement System in Maldives</vt:lpstr>
      <vt:lpstr>Payment systems in the Maldives</vt:lpstr>
      <vt:lpstr>Recent Developments in the MIPS infrastucture</vt:lpstr>
      <vt:lpstr>Disaster Recovery System</vt:lpstr>
      <vt:lpstr>Mobile Payment System (MPS) and EFT Switch</vt:lpstr>
      <vt:lpstr>MRTGS statistics:  Volume of transactions</vt:lpstr>
      <vt:lpstr>MRTGS statistics:  Volume of transactions</vt:lpstr>
      <vt:lpstr>MRTGS Statistics:  Value of transactions in MVR</vt:lpstr>
      <vt:lpstr>MRTGS Statistics:  Value of MVR transactions processed through MRTGS system</vt:lpstr>
      <vt:lpstr>MRTGS Statistics:  Value of transactions in USD</vt:lpstr>
      <vt:lpstr>MRTGS Statistics:  Value of USD transactions processed through MRTGS system</vt:lpstr>
      <vt:lpstr>ACH statistics:  Volume of transactions</vt:lpstr>
      <vt:lpstr>ACH statistics:   Volume of transactions processed through ACH system from 2nd Feb to 31st Oct 2012</vt:lpstr>
      <vt:lpstr>ACH statistics:  Value of transactions in MVR</vt:lpstr>
      <vt:lpstr>ACH statistics:   Value of MVR transactions processed through ACH system from 2nd Feb to 31st Oct 2012</vt:lpstr>
      <vt:lpstr>ACH statistics:  Value of transactions in USD</vt:lpstr>
      <vt:lpstr>ACH statistics:   Value of USD transactions processed through ACH system from 2nd Feb to 31st Oct 2012</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Payment and Settlement System in Maldives</dc:title>
  <dc:creator>Hawwa Latheef</dc:creator>
  <cp:lastModifiedBy>Nadhiya</cp:lastModifiedBy>
  <cp:revision>60</cp:revision>
  <dcterms:created xsi:type="dcterms:W3CDTF">2012-11-14T07:16:36Z</dcterms:created>
  <dcterms:modified xsi:type="dcterms:W3CDTF">2012-11-17T16:40:32Z</dcterms:modified>
</cp:coreProperties>
</file>